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comments/modernComment_127_76B858BD.xml" ContentType="application/vnd.ms-powerpoint.comments+xml"/>
  <Override PartName="/ppt/notesSlides/notesSlide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0" r:id="rId1"/>
    <p:sldMasterId id="2147483797" r:id="rId2"/>
  </p:sldMasterIdLst>
  <p:notesMasterIdLst>
    <p:notesMasterId r:id="rId17"/>
  </p:notesMasterIdLst>
  <p:sldIdLst>
    <p:sldId id="631" r:id="rId3"/>
    <p:sldId id="285" r:id="rId4"/>
    <p:sldId id="284" r:id="rId5"/>
    <p:sldId id="288" r:id="rId6"/>
    <p:sldId id="627" r:id="rId7"/>
    <p:sldId id="625" r:id="rId8"/>
    <p:sldId id="624" r:id="rId9"/>
    <p:sldId id="630" r:id="rId10"/>
    <p:sldId id="260" r:id="rId11"/>
    <p:sldId id="632" r:id="rId12"/>
    <p:sldId id="295" r:id="rId13"/>
    <p:sldId id="303" r:id="rId14"/>
    <p:sldId id="633" r:id="rId15"/>
    <p:sldId id="262" r:id="rId16"/>
  </p:sldIdLst>
  <p:sldSz cx="9144000" cy="5143500" type="screen16x9"/>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85B6BC6-67F4-C086-96E9-36FDF399F00F}" name="Jaclyn Baucum" initials="JB" userId="S::JBaucum@dmh.lacounty.gov::ed0bdbbe-f6b1-4ea1-8b21-3762e73e9aa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661A"/>
    <a:srgbClr val="F42914"/>
    <a:srgbClr val="E1691F"/>
    <a:srgbClr val="4379BD"/>
    <a:srgbClr val="AE4E28"/>
    <a:srgbClr val="C57957"/>
    <a:srgbClr val="202D3F"/>
    <a:srgbClr val="E8C54A"/>
    <a:srgbClr val="FDD03B"/>
    <a:srgbClr val="FFDD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283"/>
    <p:restoredTop sz="94698"/>
  </p:normalViewPr>
  <p:slideViewPr>
    <p:cSldViewPr snapToGrid="0" snapToObjects="1">
      <p:cViewPr varScale="1">
        <p:scale>
          <a:sx n="147" d="100"/>
          <a:sy n="147" d="100"/>
        </p:scale>
        <p:origin x="162" y="12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microsoft.com/office/2018/10/relationships/authors" Target="authors.xml"/></Relationships>
</file>

<file path=ppt/comments/modernComment_127_76B858BD.xml><?xml version="1.0" encoding="utf-8"?>
<p188:cmLst xmlns:a="http://schemas.openxmlformats.org/drawingml/2006/main" xmlns:r="http://schemas.openxmlformats.org/officeDocument/2006/relationships" xmlns:p188="http://schemas.microsoft.com/office/powerpoint/2018/8/main">
  <p188:cm id="{FE5F3E30-F97A-4116-8791-0B42450E2329}" authorId="{785B6BC6-67F4-C086-96E9-36FDF399F00F}" status="resolved" created="2024-10-21T17:12:02.464">
    <ac:txMkLst xmlns:ac="http://schemas.microsoft.com/office/drawing/2013/main/command">
      <pc:docMk xmlns:pc="http://schemas.microsoft.com/office/powerpoint/2013/main/command"/>
      <pc:sldMk xmlns:pc="http://schemas.microsoft.com/office/powerpoint/2013/main/command" cId="1991792829" sldId="295"/>
      <ac:graphicFrameMk id="2" creationId="{1FEB1F57-DFFB-885C-876C-03EDA79BCAC9}"/>
      <ac:tblMk/>
      <ac:tcMk rowId="3310617091" colId="3988977120"/>
      <ac:txMk cp="1">
        <ac:context len="251" hash="623169367"/>
      </ac:txMk>
    </ac:txMkLst>
    <p188:pos x="6061112" y="2703627"/>
    <p188:txBody>
      <a:bodyPr/>
      <a:lstStyle/>
      <a:p>
        <a:r>
          <a:rPr lang="en-US"/>
          <a:t>We don't place DD in these facilities. Does this language come from the state license information? I would suggest using the language from our license chart. 
"An MHRC is a 24-hour program, licensed by DHCS, which provides support and rehabilitative services designed to assist persons, 18 years and older, with mental disorders who would have been placed in a state hospital or another health mental facility." </a:t>
        </a:r>
      </a:p>
    </p188:txBody>
  </p188:cm>
  <p188:cm id="{9EAB714E-58CE-43BA-8005-96ED49797D8C}" authorId="{785B6BC6-67F4-C086-96E9-36FDF399F00F}" status="resolved" created="2024-10-21T17:14:30.948">
    <ac:txMkLst xmlns:ac="http://schemas.microsoft.com/office/drawing/2013/main/command">
      <pc:docMk xmlns:pc="http://schemas.microsoft.com/office/powerpoint/2013/main/command"/>
      <pc:sldMk xmlns:pc="http://schemas.microsoft.com/office/powerpoint/2013/main/command" cId="1991792829" sldId="295"/>
      <ac:graphicFrameMk id="2" creationId="{1FEB1F57-DFFB-885C-876C-03EDA79BCAC9}"/>
      <ac:tblMk/>
      <ac:tcMk rowId="172700053" colId="3988977120"/>
      <ac:txMk cp="0" len="429">
        <ac:context len="430" hash="314316755"/>
      </ac:txMk>
    </ac:txMkLst>
    <p188:pos x="10738990" y="1202086"/>
    <p188:txBody>
      <a:bodyPr/>
      <a:lstStyle/>
      <a:p>
        <a:r>
          <a:rPr lang="en-US"/>
          <a:t>For this one, I would use the license description as well: 
"PHFs are an alternative to acute psychiatric hospitals. They are licensed to provide 24-hour acute inpatient psychiatric treatment to individuals with major mental disorders in a non-hospital setting with the goal of being a short term placement and moving a person to the last restrictive setting as soon as possible. They may admit and treat only patients who have no physical illness or injury that would require inpatient treatment." </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E50887-8434-41DA-B6F8-623D9642D777}" type="doc">
      <dgm:prSet loTypeId="urn:microsoft.com/office/officeart/2008/layout/RadialCluster" loCatId="relationship" qsTypeId="urn:microsoft.com/office/officeart/2005/8/quickstyle/simple1" qsCatId="simple" csTypeId="urn:microsoft.com/office/officeart/2005/8/colors/accent1_2" csCatId="accent1" phldr="1"/>
      <dgm:spPr/>
      <dgm:t>
        <a:bodyPr/>
        <a:lstStyle/>
        <a:p>
          <a:endParaRPr lang="en-US"/>
        </a:p>
      </dgm:t>
    </dgm:pt>
    <dgm:pt modelId="{E8A240AF-A787-4F18-AB14-036E1893F728}">
      <dgm:prSet phldrT="[Text]"/>
      <dgm:spPr/>
      <dgm:t>
        <a:bodyPr/>
        <a:lstStyle/>
        <a:p>
          <a:r>
            <a:rPr lang="en-US" b="1"/>
            <a:t>$3.3B</a:t>
          </a:r>
        </a:p>
        <a:p>
          <a:r>
            <a:rPr lang="en-US" b="1"/>
            <a:t>Bond BHCIP Round 1: Launch Ready</a:t>
          </a:r>
        </a:p>
        <a:p>
          <a:r>
            <a:rPr lang="en-US"/>
            <a:t>(Due Dec 13, 2024)</a:t>
          </a:r>
        </a:p>
      </dgm:t>
    </dgm:pt>
    <dgm:pt modelId="{9B13C7F4-E387-4E75-A491-DE0D657C38EF}" type="parTrans" cxnId="{2077A81E-195C-450C-A172-0D80216AC0FA}">
      <dgm:prSet/>
      <dgm:spPr/>
      <dgm:t>
        <a:bodyPr/>
        <a:lstStyle/>
        <a:p>
          <a:endParaRPr lang="en-US"/>
        </a:p>
      </dgm:t>
    </dgm:pt>
    <dgm:pt modelId="{671CF36F-0F30-4061-AE0F-A77027D63206}" type="sibTrans" cxnId="{2077A81E-195C-450C-A172-0D80216AC0FA}">
      <dgm:prSet/>
      <dgm:spPr/>
      <dgm:t>
        <a:bodyPr/>
        <a:lstStyle/>
        <a:p>
          <a:endParaRPr lang="en-US"/>
        </a:p>
      </dgm:t>
    </dgm:pt>
    <dgm:pt modelId="{9A610220-9537-4C0D-9092-9D71565F6F55}">
      <dgm:prSet phldrT="[Text]"/>
      <dgm:spPr/>
      <dgm:t>
        <a:bodyPr/>
        <a:lstStyle/>
        <a:p>
          <a:r>
            <a:rPr lang="en-US"/>
            <a:t>BHIBA $6.38 billion general obligation bond </a:t>
          </a:r>
        </a:p>
      </dgm:t>
    </dgm:pt>
    <dgm:pt modelId="{75C7A9E0-7576-4C59-9727-F3BBB17598A0}" type="parTrans" cxnId="{E5C81115-E056-479A-81BB-C41CE1941FD4}">
      <dgm:prSet/>
      <dgm:spPr/>
      <dgm:t>
        <a:bodyPr/>
        <a:lstStyle/>
        <a:p>
          <a:endParaRPr lang="en-US"/>
        </a:p>
      </dgm:t>
    </dgm:pt>
    <dgm:pt modelId="{95169FF6-9DC3-4B7E-BBF9-E8F4E23631F1}" type="sibTrans" cxnId="{E5C81115-E056-479A-81BB-C41CE1941FD4}">
      <dgm:prSet/>
      <dgm:spPr/>
      <dgm:t>
        <a:bodyPr/>
        <a:lstStyle/>
        <a:p>
          <a:endParaRPr lang="en-US"/>
        </a:p>
      </dgm:t>
    </dgm:pt>
    <dgm:pt modelId="{4CE522E4-0CA8-4FAC-8DF6-D6DF5937FBA8}">
      <dgm:prSet phldrT="[Text]"/>
      <dgm:spPr/>
      <dgm:t>
        <a:bodyPr/>
        <a:lstStyle/>
        <a:p>
          <a:r>
            <a:rPr lang="en-US"/>
            <a:t>Community –Based Organization Applications</a:t>
          </a:r>
        </a:p>
      </dgm:t>
    </dgm:pt>
    <dgm:pt modelId="{08EF95A5-C622-484F-930B-05A47CE5309E}" type="parTrans" cxnId="{783342C7-BF71-4202-B860-1DC049704F8E}">
      <dgm:prSet/>
      <dgm:spPr/>
      <dgm:t>
        <a:bodyPr/>
        <a:lstStyle/>
        <a:p>
          <a:endParaRPr lang="en-US"/>
        </a:p>
      </dgm:t>
    </dgm:pt>
    <dgm:pt modelId="{8D7B5675-2BC8-43E7-8677-F289D9F910B2}" type="sibTrans" cxnId="{783342C7-BF71-4202-B860-1DC049704F8E}">
      <dgm:prSet/>
      <dgm:spPr/>
      <dgm:t>
        <a:bodyPr/>
        <a:lstStyle/>
        <a:p>
          <a:endParaRPr lang="en-US"/>
        </a:p>
      </dgm:t>
    </dgm:pt>
    <dgm:pt modelId="{8F4BFA6B-361A-448D-B18D-1BDD9C589ED3}">
      <dgm:prSet phldrT="[Text]"/>
      <dgm:spPr/>
      <dgm:t>
        <a:bodyPr/>
        <a:lstStyle/>
        <a:p>
          <a:r>
            <a:rPr lang="en-US"/>
            <a:t>County Applications</a:t>
          </a:r>
        </a:p>
      </dgm:t>
    </dgm:pt>
    <dgm:pt modelId="{A59F7FC2-EC7B-4060-9FB9-57BB91EEBFAD}" type="parTrans" cxnId="{03AE7325-EEA3-4F1D-9294-636EBA431CAE}">
      <dgm:prSet/>
      <dgm:spPr/>
      <dgm:t>
        <a:bodyPr/>
        <a:lstStyle/>
        <a:p>
          <a:endParaRPr lang="en-US"/>
        </a:p>
      </dgm:t>
    </dgm:pt>
    <dgm:pt modelId="{ED705CC9-3EF4-46EB-9D48-5B0709A76F9A}" type="sibTrans" cxnId="{03AE7325-EEA3-4F1D-9294-636EBA431CAE}">
      <dgm:prSet/>
      <dgm:spPr/>
      <dgm:t>
        <a:bodyPr/>
        <a:lstStyle/>
        <a:p>
          <a:endParaRPr lang="en-US"/>
        </a:p>
      </dgm:t>
    </dgm:pt>
    <dgm:pt modelId="{71D8FE96-82FD-4E13-B850-5297ED368A08}" type="pres">
      <dgm:prSet presAssocID="{E0E50887-8434-41DA-B6F8-623D9642D777}" presName="Name0" presStyleCnt="0">
        <dgm:presLayoutVars>
          <dgm:chMax val="1"/>
          <dgm:chPref val="1"/>
          <dgm:dir/>
          <dgm:animOne val="branch"/>
          <dgm:animLvl val="lvl"/>
        </dgm:presLayoutVars>
      </dgm:prSet>
      <dgm:spPr/>
    </dgm:pt>
    <dgm:pt modelId="{E0AF90C8-8DA0-40B6-A8CA-73839BF6DAAA}" type="pres">
      <dgm:prSet presAssocID="{E8A240AF-A787-4F18-AB14-036E1893F728}" presName="singleCycle" presStyleCnt="0"/>
      <dgm:spPr/>
    </dgm:pt>
    <dgm:pt modelId="{DFC3B448-191A-4F5E-BA5D-4377AA542D78}" type="pres">
      <dgm:prSet presAssocID="{E8A240AF-A787-4F18-AB14-036E1893F728}" presName="singleCenter" presStyleLbl="node1" presStyleIdx="0" presStyleCnt="4" custScaleY="74830" custLinFactNeighborX="-284" custLinFactNeighborY="-13476">
        <dgm:presLayoutVars>
          <dgm:chMax val="7"/>
          <dgm:chPref val="7"/>
        </dgm:presLayoutVars>
      </dgm:prSet>
      <dgm:spPr/>
    </dgm:pt>
    <dgm:pt modelId="{B5AB83A3-C40D-44E3-9740-9B0C09A9CDF2}" type="pres">
      <dgm:prSet presAssocID="{75C7A9E0-7576-4C59-9727-F3BBB17598A0}" presName="Name56" presStyleLbl="parChTrans1D2" presStyleIdx="0" presStyleCnt="3"/>
      <dgm:spPr/>
    </dgm:pt>
    <dgm:pt modelId="{C367C1A0-EA7B-4A8B-BA76-E923FB29F420}" type="pres">
      <dgm:prSet presAssocID="{9A610220-9537-4C0D-9092-9D71565F6F55}" presName="text0" presStyleLbl="node1" presStyleIdx="1" presStyleCnt="4">
        <dgm:presLayoutVars>
          <dgm:bulletEnabled val="1"/>
        </dgm:presLayoutVars>
      </dgm:prSet>
      <dgm:spPr/>
    </dgm:pt>
    <dgm:pt modelId="{9967CD31-26AA-4C47-AFC0-B470ABB20C8D}" type="pres">
      <dgm:prSet presAssocID="{08EF95A5-C622-484F-930B-05A47CE5309E}" presName="Name56" presStyleLbl="parChTrans1D2" presStyleIdx="1" presStyleCnt="3"/>
      <dgm:spPr/>
    </dgm:pt>
    <dgm:pt modelId="{A0365FDE-0D47-47B4-8DAB-DF856C6396C9}" type="pres">
      <dgm:prSet presAssocID="{4CE522E4-0CA8-4FAC-8DF6-D6DF5937FBA8}" presName="text0" presStyleLbl="node1" presStyleIdx="2" presStyleCnt="4" custRadScaleRad="89072" custRadScaleInc="-25018">
        <dgm:presLayoutVars>
          <dgm:bulletEnabled val="1"/>
        </dgm:presLayoutVars>
      </dgm:prSet>
      <dgm:spPr/>
    </dgm:pt>
    <dgm:pt modelId="{CF931D39-22B8-4ED0-8D76-C155C03CAAAE}" type="pres">
      <dgm:prSet presAssocID="{A59F7FC2-EC7B-4060-9FB9-57BB91EEBFAD}" presName="Name56" presStyleLbl="parChTrans1D2" presStyleIdx="2" presStyleCnt="3"/>
      <dgm:spPr/>
    </dgm:pt>
    <dgm:pt modelId="{CF8B8FAF-3742-4147-9B1E-BAAA81219730}" type="pres">
      <dgm:prSet presAssocID="{8F4BFA6B-361A-448D-B18D-1BDD9C589ED3}" presName="text0" presStyleLbl="node1" presStyleIdx="3" presStyleCnt="4" custRadScaleRad="90158" custRadScaleInc="25326">
        <dgm:presLayoutVars>
          <dgm:bulletEnabled val="1"/>
        </dgm:presLayoutVars>
      </dgm:prSet>
      <dgm:spPr/>
    </dgm:pt>
  </dgm:ptLst>
  <dgm:cxnLst>
    <dgm:cxn modelId="{B1B23A0E-9C58-46D1-BBBE-BD389F85C885}" type="presOf" srcId="{E8A240AF-A787-4F18-AB14-036E1893F728}" destId="{DFC3B448-191A-4F5E-BA5D-4377AA542D78}" srcOrd="0" destOrd="0" presId="urn:microsoft.com/office/officeart/2008/layout/RadialCluster"/>
    <dgm:cxn modelId="{E5C81115-E056-479A-81BB-C41CE1941FD4}" srcId="{E8A240AF-A787-4F18-AB14-036E1893F728}" destId="{9A610220-9537-4C0D-9092-9D71565F6F55}" srcOrd="0" destOrd="0" parTransId="{75C7A9E0-7576-4C59-9727-F3BBB17598A0}" sibTransId="{95169FF6-9DC3-4B7E-BBF9-E8F4E23631F1}"/>
    <dgm:cxn modelId="{2077A81E-195C-450C-A172-0D80216AC0FA}" srcId="{E0E50887-8434-41DA-B6F8-623D9642D777}" destId="{E8A240AF-A787-4F18-AB14-036E1893F728}" srcOrd="0" destOrd="0" parTransId="{9B13C7F4-E387-4E75-A491-DE0D657C38EF}" sibTransId="{671CF36F-0F30-4061-AE0F-A77027D63206}"/>
    <dgm:cxn modelId="{03AE7325-EEA3-4F1D-9294-636EBA431CAE}" srcId="{E8A240AF-A787-4F18-AB14-036E1893F728}" destId="{8F4BFA6B-361A-448D-B18D-1BDD9C589ED3}" srcOrd="2" destOrd="0" parTransId="{A59F7FC2-EC7B-4060-9FB9-57BB91EEBFAD}" sibTransId="{ED705CC9-3EF4-46EB-9D48-5B0709A76F9A}"/>
    <dgm:cxn modelId="{8122F136-700B-4DA5-972B-578114BCF5B6}" type="presOf" srcId="{08EF95A5-C622-484F-930B-05A47CE5309E}" destId="{9967CD31-26AA-4C47-AFC0-B470ABB20C8D}" srcOrd="0" destOrd="0" presId="urn:microsoft.com/office/officeart/2008/layout/RadialCluster"/>
    <dgm:cxn modelId="{6635F667-14D0-4E4F-8C64-4C3D0E15A695}" type="presOf" srcId="{9A610220-9537-4C0D-9092-9D71565F6F55}" destId="{C367C1A0-EA7B-4A8B-BA76-E923FB29F420}" srcOrd="0" destOrd="0" presId="urn:microsoft.com/office/officeart/2008/layout/RadialCluster"/>
    <dgm:cxn modelId="{72C4BC73-3B5B-444B-8B0D-5B3E1F0CED55}" type="presOf" srcId="{8F4BFA6B-361A-448D-B18D-1BDD9C589ED3}" destId="{CF8B8FAF-3742-4147-9B1E-BAAA81219730}" srcOrd="0" destOrd="0" presId="urn:microsoft.com/office/officeart/2008/layout/RadialCluster"/>
    <dgm:cxn modelId="{0C5A1656-2AF5-4D89-9691-2D6103BC2E19}" type="presOf" srcId="{E0E50887-8434-41DA-B6F8-623D9642D777}" destId="{71D8FE96-82FD-4E13-B850-5297ED368A08}" srcOrd="0" destOrd="0" presId="urn:microsoft.com/office/officeart/2008/layout/RadialCluster"/>
    <dgm:cxn modelId="{B77C86A3-F0BB-46AB-9017-332C8E40BEE3}" type="presOf" srcId="{4CE522E4-0CA8-4FAC-8DF6-D6DF5937FBA8}" destId="{A0365FDE-0D47-47B4-8DAB-DF856C6396C9}" srcOrd="0" destOrd="0" presId="urn:microsoft.com/office/officeart/2008/layout/RadialCluster"/>
    <dgm:cxn modelId="{598C23C7-619D-43D1-89C3-2B0CC6827934}" type="presOf" srcId="{A59F7FC2-EC7B-4060-9FB9-57BB91EEBFAD}" destId="{CF931D39-22B8-4ED0-8D76-C155C03CAAAE}" srcOrd="0" destOrd="0" presId="urn:microsoft.com/office/officeart/2008/layout/RadialCluster"/>
    <dgm:cxn modelId="{783342C7-BF71-4202-B860-1DC049704F8E}" srcId="{E8A240AF-A787-4F18-AB14-036E1893F728}" destId="{4CE522E4-0CA8-4FAC-8DF6-D6DF5937FBA8}" srcOrd="1" destOrd="0" parTransId="{08EF95A5-C622-484F-930B-05A47CE5309E}" sibTransId="{8D7B5675-2BC8-43E7-8677-F289D9F910B2}"/>
    <dgm:cxn modelId="{7E5E86F1-BEA1-4042-85D2-F98A7413D677}" type="presOf" srcId="{75C7A9E0-7576-4C59-9727-F3BBB17598A0}" destId="{B5AB83A3-C40D-44E3-9740-9B0C09A9CDF2}" srcOrd="0" destOrd="0" presId="urn:microsoft.com/office/officeart/2008/layout/RadialCluster"/>
    <dgm:cxn modelId="{CDA341AD-DF85-454F-B26B-EC4F0AC40690}" type="presParOf" srcId="{71D8FE96-82FD-4E13-B850-5297ED368A08}" destId="{E0AF90C8-8DA0-40B6-A8CA-73839BF6DAAA}" srcOrd="0" destOrd="0" presId="urn:microsoft.com/office/officeart/2008/layout/RadialCluster"/>
    <dgm:cxn modelId="{C9716B9F-9D78-443A-9E95-AF9AAFBD1660}" type="presParOf" srcId="{E0AF90C8-8DA0-40B6-A8CA-73839BF6DAAA}" destId="{DFC3B448-191A-4F5E-BA5D-4377AA542D78}" srcOrd="0" destOrd="0" presId="urn:microsoft.com/office/officeart/2008/layout/RadialCluster"/>
    <dgm:cxn modelId="{01057E9F-5DB1-4330-8AFA-CC329E19AF77}" type="presParOf" srcId="{E0AF90C8-8DA0-40B6-A8CA-73839BF6DAAA}" destId="{B5AB83A3-C40D-44E3-9740-9B0C09A9CDF2}" srcOrd="1" destOrd="0" presId="urn:microsoft.com/office/officeart/2008/layout/RadialCluster"/>
    <dgm:cxn modelId="{63DF0863-31DD-4FF1-8A20-F22A6CCE5406}" type="presParOf" srcId="{E0AF90C8-8DA0-40B6-A8CA-73839BF6DAAA}" destId="{C367C1A0-EA7B-4A8B-BA76-E923FB29F420}" srcOrd="2" destOrd="0" presId="urn:microsoft.com/office/officeart/2008/layout/RadialCluster"/>
    <dgm:cxn modelId="{FDEB09C2-7E11-4A59-8CF2-31B044E8689B}" type="presParOf" srcId="{E0AF90C8-8DA0-40B6-A8CA-73839BF6DAAA}" destId="{9967CD31-26AA-4C47-AFC0-B470ABB20C8D}" srcOrd="3" destOrd="0" presId="urn:microsoft.com/office/officeart/2008/layout/RadialCluster"/>
    <dgm:cxn modelId="{3339A3AA-E41C-46F5-83FE-A205060843F5}" type="presParOf" srcId="{E0AF90C8-8DA0-40B6-A8CA-73839BF6DAAA}" destId="{A0365FDE-0D47-47B4-8DAB-DF856C6396C9}" srcOrd="4" destOrd="0" presId="urn:microsoft.com/office/officeart/2008/layout/RadialCluster"/>
    <dgm:cxn modelId="{E806430A-30D7-40C6-A903-00D47294A97B}" type="presParOf" srcId="{E0AF90C8-8DA0-40B6-A8CA-73839BF6DAAA}" destId="{CF931D39-22B8-4ED0-8D76-C155C03CAAAE}" srcOrd="5" destOrd="0" presId="urn:microsoft.com/office/officeart/2008/layout/RadialCluster"/>
    <dgm:cxn modelId="{C39AB121-59FF-410F-92A8-67E5A80FE9D1}" type="presParOf" srcId="{E0AF90C8-8DA0-40B6-A8CA-73839BF6DAAA}" destId="{CF8B8FAF-3742-4147-9B1E-BAAA81219730}" srcOrd="6" destOrd="0" presId="urn:microsoft.com/office/officeart/2008/layout/RadialCluster"/>
  </dgm:cxnLst>
  <dgm:bg>
    <a:solidFill>
      <a:schemeClr val="accent1">
        <a:lumMod val="20000"/>
        <a:lumOff val="80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C3B448-191A-4F5E-BA5D-4377AA542D78}">
      <dsp:nvSpPr>
        <dsp:cNvPr id="0" name=""/>
        <dsp:cNvSpPr/>
      </dsp:nvSpPr>
      <dsp:spPr>
        <a:xfrm>
          <a:off x="2132804" y="1948139"/>
          <a:ext cx="1543050" cy="115466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en-US" sz="1200" b="1" kern="1200"/>
            <a:t>$3.3B</a:t>
          </a:r>
        </a:p>
        <a:p>
          <a:pPr marL="0" lvl="0" indent="0" algn="ctr" defTabSz="533400">
            <a:lnSpc>
              <a:spcPct val="90000"/>
            </a:lnSpc>
            <a:spcBef>
              <a:spcPct val="0"/>
            </a:spcBef>
            <a:spcAft>
              <a:spcPct val="35000"/>
            </a:spcAft>
            <a:buNone/>
          </a:pPr>
          <a:r>
            <a:rPr lang="en-US" sz="1200" b="1" kern="1200"/>
            <a:t>Bond BHCIP Round 1: Launch Ready</a:t>
          </a:r>
        </a:p>
        <a:p>
          <a:pPr marL="0" lvl="0" indent="0" algn="ctr" defTabSz="533400">
            <a:lnSpc>
              <a:spcPct val="90000"/>
            </a:lnSpc>
            <a:spcBef>
              <a:spcPct val="0"/>
            </a:spcBef>
            <a:spcAft>
              <a:spcPct val="35000"/>
            </a:spcAft>
            <a:buNone/>
          </a:pPr>
          <a:r>
            <a:rPr lang="en-US" sz="1200" kern="1200"/>
            <a:t>(Due Dec 13, 2024)</a:t>
          </a:r>
        </a:p>
      </dsp:txBody>
      <dsp:txXfrm>
        <a:off x="2189170" y="2004505"/>
        <a:ext cx="1430318" cy="1041932"/>
      </dsp:txXfrm>
    </dsp:sp>
    <dsp:sp modelId="{B5AB83A3-C40D-44E3-9740-9B0C09A9CDF2}">
      <dsp:nvSpPr>
        <dsp:cNvPr id="0" name=""/>
        <dsp:cNvSpPr/>
      </dsp:nvSpPr>
      <dsp:spPr>
        <a:xfrm rot="16226730">
          <a:off x="2592491" y="1629343"/>
          <a:ext cx="637610" cy="0"/>
        </a:xfrm>
        <a:custGeom>
          <a:avLst/>
          <a:gdLst/>
          <a:ahLst/>
          <a:cxnLst/>
          <a:rect l="0" t="0" r="0" b="0"/>
          <a:pathLst>
            <a:path>
              <a:moveTo>
                <a:pt x="0" y="0"/>
              </a:moveTo>
              <a:lnTo>
                <a:pt x="637610"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367C1A0-EA7B-4A8B-BA76-E923FB29F420}">
      <dsp:nvSpPr>
        <dsp:cNvPr id="0" name=""/>
        <dsp:cNvSpPr/>
      </dsp:nvSpPr>
      <dsp:spPr>
        <a:xfrm>
          <a:off x="2400873" y="276704"/>
          <a:ext cx="1033843" cy="103384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en-US" sz="1200" kern="1200"/>
            <a:t>BHIBA $6.38 billion general obligation bond </a:t>
          </a:r>
        </a:p>
      </dsp:txBody>
      <dsp:txXfrm>
        <a:off x="2451341" y="327172"/>
        <a:ext cx="932907" cy="932907"/>
      </dsp:txXfrm>
    </dsp:sp>
    <dsp:sp modelId="{9967CD31-26AA-4C47-AFC0-B470ABB20C8D}">
      <dsp:nvSpPr>
        <dsp:cNvPr id="0" name=""/>
        <dsp:cNvSpPr/>
      </dsp:nvSpPr>
      <dsp:spPr>
        <a:xfrm rot="1799566">
          <a:off x="3616720" y="3191528"/>
          <a:ext cx="883182" cy="0"/>
        </a:xfrm>
        <a:custGeom>
          <a:avLst/>
          <a:gdLst/>
          <a:ahLst/>
          <a:cxnLst/>
          <a:rect l="0" t="0" r="0" b="0"/>
          <a:pathLst>
            <a:path>
              <a:moveTo>
                <a:pt x="0" y="0"/>
              </a:moveTo>
              <a:lnTo>
                <a:pt x="883182"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0365FDE-0D47-47B4-8DAB-DF856C6396C9}">
      <dsp:nvSpPr>
        <dsp:cNvPr id="0" name=""/>
        <dsp:cNvSpPr/>
      </dsp:nvSpPr>
      <dsp:spPr>
        <a:xfrm>
          <a:off x="4440768" y="3193712"/>
          <a:ext cx="1033843" cy="103384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en-US" sz="1200" kern="1200"/>
            <a:t>Community –Based Organization Applications</a:t>
          </a:r>
        </a:p>
      </dsp:txBody>
      <dsp:txXfrm>
        <a:off x="4491236" y="3244180"/>
        <a:ext cx="932907" cy="932907"/>
      </dsp:txXfrm>
    </dsp:sp>
    <dsp:sp modelId="{CF931D39-22B8-4ED0-8D76-C155C03CAAAE}">
      <dsp:nvSpPr>
        <dsp:cNvPr id="0" name=""/>
        <dsp:cNvSpPr/>
      </dsp:nvSpPr>
      <dsp:spPr>
        <a:xfrm rot="9000229">
          <a:off x="1309052" y="3191537"/>
          <a:ext cx="882878" cy="0"/>
        </a:xfrm>
        <a:custGeom>
          <a:avLst/>
          <a:gdLst/>
          <a:ahLst/>
          <a:cxnLst/>
          <a:rect l="0" t="0" r="0" b="0"/>
          <a:pathLst>
            <a:path>
              <a:moveTo>
                <a:pt x="0" y="0"/>
              </a:moveTo>
              <a:lnTo>
                <a:pt x="882878"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F8B8FAF-3742-4147-9B1E-BAAA81219730}">
      <dsp:nvSpPr>
        <dsp:cNvPr id="0" name=""/>
        <dsp:cNvSpPr/>
      </dsp:nvSpPr>
      <dsp:spPr>
        <a:xfrm>
          <a:off x="334335" y="3193708"/>
          <a:ext cx="1033843" cy="103384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en-US" sz="1200" kern="1200"/>
            <a:t>County Applications</a:t>
          </a:r>
        </a:p>
      </dsp:txBody>
      <dsp:txXfrm>
        <a:off x="384803" y="3244176"/>
        <a:ext cx="932907" cy="932907"/>
      </dsp:txXfrm>
    </dsp:sp>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50E856BD-ED0A-3C49-ABE0-5577E2A2DC12}" type="datetimeFigureOut">
              <a:rPr lang="en-US" smtClean="0"/>
              <a:t>11/14/2024</a:t>
            </a:fld>
            <a:endParaRPr lang="en-US" dirty="0"/>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F380A8FF-6083-2E4C-B178-D744D3FD0B18}" type="slidenum">
              <a:rPr lang="en-US" smtClean="0"/>
              <a:t>‹#›</a:t>
            </a:fld>
            <a:endParaRPr lang="en-US" dirty="0"/>
          </a:p>
        </p:txBody>
      </p:sp>
    </p:spTree>
    <p:extLst>
      <p:ext uri="{BB962C8B-B14F-4D97-AF65-F5344CB8AC3E}">
        <p14:creationId xmlns:p14="http://schemas.microsoft.com/office/powerpoint/2010/main" val="6000836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60D6D5-4838-4E3B-A485-D2C70C3D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4314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60D6D5-4838-4E3B-A485-D2C70C3D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59685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6BB974-7DEE-4596-95DB-11A3A7C6C6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9007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submit and if awarded.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60D6D5-4838-4E3B-A485-D2C70C3D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80650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7.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7.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7.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7.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7.emf"/></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8" name="Rectangle 7"/>
          <p:cNvSpPr/>
          <p:nvPr userDrawn="1"/>
        </p:nvSpPr>
        <p:spPr>
          <a:xfrm>
            <a:off x="0" y="4022889"/>
            <a:ext cx="9144000" cy="1120613"/>
          </a:xfrm>
          <a:prstGeom prst="rect">
            <a:avLst/>
          </a:prstGeom>
          <a:solidFill>
            <a:srgbClr val="4379BD"/>
          </a:solidFill>
          <a:ln>
            <a:noFill/>
          </a:ln>
          <a:effectLst>
            <a:outerShdw blurRad="50800" dist="38100" dir="16200000"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013" dirty="0"/>
          </a:p>
        </p:txBody>
      </p:sp>
      <p:sp>
        <p:nvSpPr>
          <p:cNvPr id="7" name="Rectangle 6"/>
          <p:cNvSpPr/>
          <p:nvPr userDrawn="1"/>
        </p:nvSpPr>
        <p:spPr>
          <a:xfrm>
            <a:off x="0" y="0"/>
            <a:ext cx="9144000" cy="3959258"/>
          </a:xfrm>
          <a:prstGeom prst="rect">
            <a:avLst/>
          </a:prstGeom>
          <a:solidFill>
            <a:srgbClr val="202D3F"/>
          </a:solidFill>
          <a:ln>
            <a:noFill/>
          </a:ln>
          <a:effectLst>
            <a:innerShdw blurRad="660400">
              <a:schemeClr val="tx1">
                <a:alpha val="17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350" dirty="0"/>
          </a:p>
        </p:txBody>
      </p:sp>
      <p:sp>
        <p:nvSpPr>
          <p:cNvPr id="2" name="Title 1"/>
          <p:cNvSpPr>
            <a:spLocks noGrp="1"/>
          </p:cNvSpPr>
          <p:nvPr>
            <p:ph type="ctrTitle"/>
          </p:nvPr>
        </p:nvSpPr>
        <p:spPr>
          <a:xfrm>
            <a:off x="1143000" y="2571857"/>
            <a:ext cx="6858000" cy="616325"/>
          </a:xfrm>
        </p:spPr>
        <p:txBody>
          <a:bodyPr anchor="b"/>
          <a:lstStyle>
            <a:lvl1pPr algn="ctr">
              <a:defRPr sz="3375">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143000" y="4180119"/>
            <a:ext cx="6858000" cy="688443"/>
          </a:xfrm>
        </p:spPr>
        <p:txBody>
          <a:bodyPr>
            <a:normAutofit/>
          </a:bodyPr>
          <a:lstStyle>
            <a:lvl1pPr marL="0" indent="0" algn="ctr">
              <a:buNone/>
              <a:defRPr sz="1800">
                <a:solidFill>
                  <a:schemeClr val="bg1"/>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Click to edit Master subtitle style</a:t>
            </a:r>
          </a:p>
        </p:txBody>
      </p:sp>
      <p:pic>
        <p:nvPicPr>
          <p:cNvPr id="4" name="Picture 3"/>
          <p:cNvPicPr>
            <a:picLocks noChangeAspect="1"/>
          </p:cNvPicPr>
          <p:nvPr userDrawn="1"/>
        </p:nvPicPr>
        <p:blipFill>
          <a:blip r:embed="rId2"/>
          <a:stretch>
            <a:fillRect/>
          </a:stretch>
        </p:blipFill>
        <p:spPr>
          <a:xfrm>
            <a:off x="1543502" y="845978"/>
            <a:ext cx="5689036" cy="954803"/>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0ADE548-EA43-7D4F-BB13-68B6AB7CBFD0}" type="datetimeFigureOut">
              <a:rPr lang="en-US" smtClean="0"/>
              <a:t>11/14/2024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155D373-4FE5-1941-8BD1-783A86E04224}"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0ADE548-EA43-7D4F-BB13-68B6AB7CBFD0}" type="datetimeFigureOut">
              <a:rPr lang="en-US" smtClean="0"/>
              <a:t>11/14/2024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155D373-4FE5-1941-8BD1-783A86E04224}"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a:stretch>
            <a:fillRect/>
          </a:stretch>
        </p:blipFill>
        <p:spPr>
          <a:xfrm>
            <a:off x="0" y="0"/>
            <a:ext cx="6791325" cy="5143500"/>
          </a:xfrm>
          <a:prstGeom prst="rect">
            <a:avLst/>
          </a:prstGeom>
        </p:spPr>
      </p:pic>
      <p:pic>
        <p:nvPicPr>
          <p:cNvPr id="13" name="Picture 12"/>
          <p:cNvPicPr>
            <a:picLocks noChangeAspect="1"/>
          </p:cNvPicPr>
          <p:nvPr userDrawn="1"/>
        </p:nvPicPr>
        <p:blipFill>
          <a:blip r:embed="rId3"/>
          <a:stretch>
            <a:fillRect/>
          </a:stretch>
        </p:blipFill>
        <p:spPr>
          <a:xfrm>
            <a:off x="7091523" y="4352925"/>
            <a:ext cx="1695450" cy="447675"/>
          </a:xfrm>
          <a:prstGeom prst="rect">
            <a:avLst/>
          </a:prstGeom>
        </p:spPr>
      </p:pic>
      <p:sp>
        <p:nvSpPr>
          <p:cNvPr id="6" name="Title 1"/>
          <p:cNvSpPr>
            <a:spLocks noGrp="1"/>
          </p:cNvSpPr>
          <p:nvPr>
            <p:ph type="ctrTitle"/>
          </p:nvPr>
        </p:nvSpPr>
        <p:spPr>
          <a:xfrm>
            <a:off x="950054" y="2024620"/>
            <a:ext cx="5246370" cy="1133835"/>
          </a:xfrm>
        </p:spPr>
        <p:txBody>
          <a:bodyPr anchor="t"/>
          <a:lstStyle>
            <a:lvl1pPr algn="l">
              <a:defRPr sz="2700" b="1">
                <a:solidFill>
                  <a:schemeClr val="bg1"/>
                </a:solidFill>
                <a:effectLst>
                  <a:outerShdw blurRad="38100" dist="38100" dir="2700000" algn="tl">
                    <a:srgbClr val="000000">
                      <a:alpha val="43137"/>
                    </a:srgbClr>
                  </a:outerShdw>
                </a:effectLst>
              </a:defRPr>
            </a:lvl1pPr>
          </a:lstStyle>
          <a:p>
            <a:r>
              <a:rPr lang="en-US"/>
              <a:t>Click to edit Master title style</a:t>
            </a:r>
          </a:p>
        </p:txBody>
      </p:sp>
      <p:sp>
        <p:nvSpPr>
          <p:cNvPr id="7" name="Subtitle 2"/>
          <p:cNvSpPr>
            <a:spLocks noGrp="1"/>
          </p:cNvSpPr>
          <p:nvPr>
            <p:ph type="subTitle" idx="1"/>
          </p:nvPr>
        </p:nvSpPr>
        <p:spPr>
          <a:xfrm>
            <a:off x="950054" y="3324225"/>
            <a:ext cx="5246370" cy="1028700"/>
          </a:xfrm>
        </p:spPr>
        <p:txBody>
          <a:bodyPr/>
          <a:lstStyle>
            <a:lvl1pPr marL="0" indent="0" algn="l">
              <a:buNone/>
              <a:defRPr sz="1800" b="0">
                <a:solidFill>
                  <a:schemeClr val="bg1"/>
                </a:solidFill>
                <a:effectLst>
                  <a:outerShdw blurRad="38100" dist="38100" dir="2700000" algn="tl">
                    <a:srgbClr val="000000">
                      <a:alpha val="43137"/>
                    </a:srgbClr>
                  </a:outerShdw>
                </a:effectLs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4817427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w/Bullets">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stretch>
            <a:fillRect/>
          </a:stretch>
        </p:blipFill>
        <p:spPr>
          <a:xfrm>
            <a:off x="0" y="0"/>
            <a:ext cx="9144000" cy="1304925"/>
          </a:xfrm>
          <a:prstGeom prst="rect">
            <a:avLst/>
          </a:prstGeom>
        </p:spPr>
      </p:pic>
      <p:pic>
        <p:nvPicPr>
          <p:cNvPr id="11" name="Picture 10"/>
          <p:cNvPicPr>
            <a:picLocks noChangeAspect="1"/>
          </p:cNvPicPr>
          <p:nvPr userDrawn="1"/>
        </p:nvPicPr>
        <p:blipFill>
          <a:blip r:embed="rId3"/>
          <a:stretch>
            <a:fillRect/>
          </a:stretch>
        </p:blipFill>
        <p:spPr>
          <a:xfrm>
            <a:off x="0" y="1200150"/>
            <a:ext cx="9144000" cy="104775"/>
          </a:xfrm>
          <a:prstGeom prst="rect">
            <a:avLst/>
          </a:prstGeom>
        </p:spPr>
      </p:pic>
      <p:pic>
        <p:nvPicPr>
          <p:cNvPr id="13" name="Picture 12"/>
          <p:cNvPicPr>
            <a:picLocks noChangeAspect="1"/>
          </p:cNvPicPr>
          <p:nvPr userDrawn="1"/>
        </p:nvPicPr>
        <p:blipFill>
          <a:blip r:embed="rId4"/>
          <a:stretch>
            <a:fillRect/>
          </a:stretch>
        </p:blipFill>
        <p:spPr>
          <a:xfrm>
            <a:off x="342900" y="302718"/>
            <a:ext cx="295275" cy="228600"/>
          </a:xfrm>
          <a:prstGeom prst="rect">
            <a:avLst/>
          </a:prstGeom>
        </p:spPr>
      </p:pic>
      <p:sp>
        <p:nvSpPr>
          <p:cNvPr id="5" name="Footer Placeholder 4"/>
          <p:cNvSpPr>
            <a:spLocks noGrp="1"/>
          </p:cNvSpPr>
          <p:nvPr>
            <p:ph type="ftr" sz="quarter" idx="11"/>
          </p:nvPr>
        </p:nvSpPr>
        <p:spPr>
          <a:xfrm>
            <a:off x="822960" y="4630341"/>
            <a:ext cx="5971382" cy="273844"/>
          </a:xfrm>
        </p:spPr>
        <p:txBody>
          <a:bodyPr lIns="0" tIns="0" rIns="0" bIns="0" anchor="b" anchorCtr="0"/>
          <a:lstStyle>
            <a:lvl1pPr algn="l">
              <a:defRPr sz="900">
                <a:solidFill>
                  <a:srgbClr val="8C8C9C"/>
                </a:solidFill>
                <a:latin typeface="+mj-lt"/>
                <a:cs typeface="Avenir Light"/>
              </a:defRPr>
            </a:lvl1pPr>
          </a:lstStyle>
          <a:p>
            <a:endParaRPr lang="en-US"/>
          </a:p>
        </p:txBody>
      </p:sp>
      <p:sp>
        <p:nvSpPr>
          <p:cNvPr id="6" name="Slide Number Placeholder 5"/>
          <p:cNvSpPr>
            <a:spLocks noGrp="1"/>
          </p:cNvSpPr>
          <p:nvPr>
            <p:ph type="sldNum" sz="quarter" idx="12"/>
          </p:nvPr>
        </p:nvSpPr>
        <p:spPr>
          <a:xfrm>
            <a:off x="7084503" y="4630341"/>
            <a:ext cx="1839817" cy="273844"/>
          </a:xfrm>
        </p:spPr>
        <p:txBody>
          <a:bodyPr lIns="0" tIns="0" rIns="0" bIns="0" anchor="b" anchorCtr="0"/>
          <a:lstStyle>
            <a:lvl1pPr>
              <a:defRPr sz="900">
                <a:solidFill>
                  <a:srgbClr val="8C8C9C"/>
                </a:solidFill>
                <a:latin typeface="+mj-lt"/>
                <a:cs typeface="Avenir Light"/>
              </a:defRPr>
            </a:lvl1pPr>
          </a:lstStyle>
          <a:p>
            <a:fld id="{BFDC997F-2268-2640-8DC9-9AC97B3ECB42}" type="slidenum">
              <a:rPr lang="en-US" smtClean="0"/>
              <a:pPr/>
              <a:t>‹#›</a:t>
            </a:fld>
            <a:endParaRPr lang="en-US"/>
          </a:p>
        </p:txBody>
      </p:sp>
      <p:sp>
        <p:nvSpPr>
          <p:cNvPr id="9" name="Content Placeholder 2"/>
          <p:cNvSpPr>
            <a:spLocks noGrp="1"/>
          </p:cNvSpPr>
          <p:nvPr>
            <p:ph idx="1"/>
          </p:nvPr>
        </p:nvSpPr>
        <p:spPr>
          <a:xfrm>
            <a:off x="822960" y="1440180"/>
            <a:ext cx="7626987" cy="3086100"/>
          </a:xfrm>
        </p:spPr>
        <p:txBody>
          <a:bodyPr lIns="0" tIns="0" rIns="0" bIns="0">
            <a:noAutofit/>
          </a:bodyPr>
          <a:lstStyle>
            <a:lvl1pPr>
              <a:lnSpc>
                <a:spcPct val="100000"/>
              </a:lnSpc>
              <a:spcAft>
                <a:spcPts val="750"/>
              </a:spcAft>
              <a:buClr>
                <a:srgbClr val="85C13A"/>
              </a:buClr>
              <a:defRPr sz="1800" baseline="0">
                <a:latin typeface="+mj-lt"/>
                <a:cs typeface="Avenir Light"/>
              </a:defRPr>
            </a:lvl1pPr>
            <a:lvl2pPr marL="514350" indent="-171450">
              <a:lnSpc>
                <a:spcPct val="100000"/>
              </a:lnSpc>
              <a:spcAft>
                <a:spcPts val="750"/>
              </a:spcAft>
              <a:buClr>
                <a:srgbClr val="85C13A"/>
              </a:buClr>
              <a:buSzPct val="75000"/>
              <a:buFont typeface="Proxima Nova" panose="02000506030000020004" pitchFamily="50" charset="0"/>
              <a:buChar char="⊲"/>
              <a:defRPr sz="1800">
                <a:latin typeface="+mj-lt"/>
                <a:cs typeface="Avenir Light"/>
              </a:defRPr>
            </a:lvl2pPr>
            <a:lvl3pPr marL="857250" indent="-171450">
              <a:lnSpc>
                <a:spcPct val="100000"/>
              </a:lnSpc>
              <a:spcAft>
                <a:spcPts val="750"/>
              </a:spcAft>
              <a:buClr>
                <a:srgbClr val="85C13A"/>
              </a:buClr>
              <a:buFont typeface="Arial" panose="020B0604020202020204" pitchFamily="34" charset="0"/>
              <a:buChar char="–"/>
              <a:defRPr sz="1800">
                <a:latin typeface="+mj-lt"/>
                <a:cs typeface="Avenir Light"/>
              </a:defRPr>
            </a:lvl3pPr>
            <a:lvl4pPr>
              <a:lnSpc>
                <a:spcPct val="100000"/>
              </a:lnSpc>
              <a:spcAft>
                <a:spcPts val="750"/>
              </a:spcAft>
              <a:buClr>
                <a:srgbClr val="85C13A"/>
              </a:buClr>
              <a:defRPr sz="1800">
                <a:latin typeface="+mj-lt"/>
                <a:cs typeface="Avenir Light"/>
              </a:defRPr>
            </a:lvl4pPr>
            <a:lvl5pPr>
              <a:lnSpc>
                <a:spcPct val="100000"/>
              </a:lnSpc>
              <a:spcAft>
                <a:spcPts val="750"/>
              </a:spcAft>
              <a:buClr>
                <a:srgbClr val="85C13A"/>
              </a:buClr>
              <a:defRPr sz="1800">
                <a:latin typeface="+mj-lt"/>
                <a:cs typeface="Avenir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822960" y="181384"/>
            <a:ext cx="7612239" cy="774954"/>
          </a:xfrm>
        </p:spPr>
        <p:txBody>
          <a:bodyPr lIns="0" tIns="0" rIns="0" bIns="0" anchor="t" anchorCtr="0">
            <a:normAutofit/>
          </a:bodyPr>
          <a:lstStyle>
            <a:lvl1pPr>
              <a:defRPr sz="2850" b="1" i="0">
                <a:solidFill>
                  <a:schemeClr val="bg1"/>
                </a:solidFill>
                <a:effectLst>
                  <a:outerShdw blurRad="38100" dist="38100" dir="2700000" algn="tl">
                    <a:srgbClr val="000000">
                      <a:alpha val="43137"/>
                    </a:srgbClr>
                  </a:outerShdw>
                </a:effectLst>
                <a:latin typeface="+mj-lt"/>
                <a:cs typeface="Montserrat-Bold"/>
              </a:defRPr>
            </a:lvl1pPr>
          </a:lstStyle>
          <a:p>
            <a:r>
              <a:rPr lang="en-US"/>
              <a:t>Click to edit Master title style</a:t>
            </a:r>
          </a:p>
        </p:txBody>
      </p:sp>
    </p:spTree>
    <p:extLst>
      <p:ext uri="{BB962C8B-B14F-4D97-AF65-F5344CB8AC3E}">
        <p14:creationId xmlns:p14="http://schemas.microsoft.com/office/powerpoint/2010/main" val="35050534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w/No Bullets">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0" y="0"/>
            <a:ext cx="9144000" cy="1304925"/>
          </a:xfrm>
          <a:prstGeom prst="rect">
            <a:avLst/>
          </a:prstGeom>
        </p:spPr>
      </p:pic>
      <p:pic>
        <p:nvPicPr>
          <p:cNvPr id="27" name="Picture 26"/>
          <p:cNvPicPr>
            <a:picLocks noChangeAspect="1"/>
          </p:cNvPicPr>
          <p:nvPr userDrawn="1"/>
        </p:nvPicPr>
        <p:blipFill>
          <a:blip r:embed="rId3"/>
          <a:stretch>
            <a:fillRect/>
          </a:stretch>
        </p:blipFill>
        <p:spPr>
          <a:xfrm>
            <a:off x="0" y="1200150"/>
            <a:ext cx="9144000" cy="104775"/>
          </a:xfrm>
          <a:prstGeom prst="rect">
            <a:avLst/>
          </a:prstGeom>
        </p:spPr>
      </p:pic>
      <p:pic>
        <p:nvPicPr>
          <p:cNvPr id="28" name="Picture 27"/>
          <p:cNvPicPr>
            <a:picLocks noChangeAspect="1"/>
          </p:cNvPicPr>
          <p:nvPr userDrawn="1"/>
        </p:nvPicPr>
        <p:blipFill>
          <a:blip r:embed="rId4"/>
          <a:stretch>
            <a:fillRect/>
          </a:stretch>
        </p:blipFill>
        <p:spPr>
          <a:xfrm>
            <a:off x="342900" y="302718"/>
            <a:ext cx="295275" cy="228600"/>
          </a:xfrm>
          <a:prstGeom prst="rect">
            <a:avLst/>
          </a:prstGeom>
        </p:spPr>
      </p:pic>
      <p:sp>
        <p:nvSpPr>
          <p:cNvPr id="29" name="Footer Placeholder 4"/>
          <p:cNvSpPr>
            <a:spLocks noGrp="1"/>
          </p:cNvSpPr>
          <p:nvPr>
            <p:ph type="ftr" sz="quarter" idx="11"/>
          </p:nvPr>
        </p:nvSpPr>
        <p:spPr>
          <a:xfrm>
            <a:off x="822960" y="4630341"/>
            <a:ext cx="5971382" cy="273844"/>
          </a:xfrm>
        </p:spPr>
        <p:txBody>
          <a:bodyPr lIns="0" tIns="0" rIns="0" bIns="0" anchor="b" anchorCtr="0"/>
          <a:lstStyle>
            <a:lvl1pPr algn="l">
              <a:defRPr sz="900">
                <a:solidFill>
                  <a:srgbClr val="8C8C9C"/>
                </a:solidFill>
                <a:latin typeface="+mj-lt"/>
                <a:cs typeface="Avenir Light"/>
              </a:defRPr>
            </a:lvl1pPr>
          </a:lstStyle>
          <a:p>
            <a:endParaRPr lang="en-US"/>
          </a:p>
        </p:txBody>
      </p:sp>
      <p:sp>
        <p:nvSpPr>
          <p:cNvPr id="30" name="Slide Number Placeholder 5"/>
          <p:cNvSpPr>
            <a:spLocks noGrp="1"/>
          </p:cNvSpPr>
          <p:nvPr>
            <p:ph type="sldNum" sz="quarter" idx="12"/>
          </p:nvPr>
        </p:nvSpPr>
        <p:spPr>
          <a:xfrm>
            <a:off x="7084503" y="4630341"/>
            <a:ext cx="1839817" cy="273844"/>
          </a:xfrm>
        </p:spPr>
        <p:txBody>
          <a:bodyPr lIns="0" tIns="0" rIns="0" bIns="0" anchor="b" anchorCtr="0"/>
          <a:lstStyle>
            <a:lvl1pPr>
              <a:defRPr sz="900">
                <a:solidFill>
                  <a:srgbClr val="8C8C9C"/>
                </a:solidFill>
                <a:latin typeface="+mj-lt"/>
                <a:cs typeface="Avenir Light"/>
              </a:defRPr>
            </a:lvl1pPr>
          </a:lstStyle>
          <a:p>
            <a:fld id="{BFDC997F-2268-2640-8DC9-9AC97B3ECB42}" type="slidenum">
              <a:rPr lang="en-US" smtClean="0"/>
              <a:pPr/>
              <a:t>‹#›</a:t>
            </a:fld>
            <a:endParaRPr lang="en-US"/>
          </a:p>
        </p:txBody>
      </p:sp>
      <p:sp>
        <p:nvSpPr>
          <p:cNvPr id="31" name="Content Placeholder 2"/>
          <p:cNvSpPr>
            <a:spLocks noGrp="1"/>
          </p:cNvSpPr>
          <p:nvPr>
            <p:ph idx="1"/>
          </p:nvPr>
        </p:nvSpPr>
        <p:spPr>
          <a:xfrm>
            <a:off x="822960" y="1440180"/>
            <a:ext cx="7626987" cy="3086100"/>
          </a:xfrm>
        </p:spPr>
        <p:txBody>
          <a:bodyPr lIns="0" tIns="0" rIns="0" bIns="0">
            <a:noAutofit/>
          </a:bodyPr>
          <a:lstStyle>
            <a:lvl1pPr marL="0" indent="0">
              <a:lnSpc>
                <a:spcPct val="100000"/>
              </a:lnSpc>
              <a:spcAft>
                <a:spcPts val="750"/>
              </a:spcAft>
              <a:buClr>
                <a:srgbClr val="85C13A"/>
              </a:buClr>
              <a:buNone/>
              <a:defRPr sz="1800" baseline="0">
                <a:latin typeface="+mj-lt"/>
                <a:cs typeface="Avenir Light"/>
              </a:defRPr>
            </a:lvl1pPr>
            <a:lvl2pPr marL="342900" indent="0">
              <a:lnSpc>
                <a:spcPct val="100000"/>
              </a:lnSpc>
              <a:spcAft>
                <a:spcPts val="750"/>
              </a:spcAft>
              <a:buClr>
                <a:srgbClr val="85C13A"/>
              </a:buClr>
              <a:buSzPct val="75000"/>
              <a:buFont typeface="Proxima Nova" panose="02000506030000020004" pitchFamily="50" charset="0"/>
              <a:buNone/>
              <a:defRPr sz="1800">
                <a:latin typeface="+mj-lt"/>
                <a:cs typeface="Avenir Light"/>
              </a:defRPr>
            </a:lvl2pPr>
            <a:lvl3pPr marL="685800" indent="0">
              <a:lnSpc>
                <a:spcPct val="100000"/>
              </a:lnSpc>
              <a:spcAft>
                <a:spcPts val="750"/>
              </a:spcAft>
              <a:buClr>
                <a:srgbClr val="85C13A"/>
              </a:buClr>
              <a:buFont typeface="Arial" panose="020B0604020202020204" pitchFamily="34" charset="0"/>
              <a:buNone/>
              <a:defRPr sz="1800">
                <a:latin typeface="+mj-lt"/>
                <a:cs typeface="Avenir Light"/>
              </a:defRPr>
            </a:lvl3pPr>
            <a:lvl4pPr marL="1028700" indent="0">
              <a:lnSpc>
                <a:spcPct val="100000"/>
              </a:lnSpc>
              <a:spcAft>
                <a:spcPts val="750"/>
              </a:spcAft>
              <a:buClr>
                <a:srgbClr val="85C13A"/>
              </a:buClr>
              <a:buNone/>
              <a:defRPr sz="1800">
                <a:latin typeface="+mj-lt"/>
                <a:cs typeface="Avenir Light"/>
              </a:defRPr>
            </a:lvl4pPr>
            <a:lvl5pPr marL="1371600" indent="0">
              <a:lnSpc>
                <a:spcPct val="100000"/>
              </a:lnSpc>
              <a:spcAft>
                <a:spcPts val="750"/>
              </a:spcAft>
              <a:buClr>
                <a:srgbClr val="85C13A"/>
              </a:buClr>
              <a:buNone/>
              <a:defRPr sz="1800">
                <a:latin typeface="+mj-lt"/>
                <a:cs typeface="Avenir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itle 1"/>
          <p:cNvSpPr>
            <a:spLocks noGrp="1"/>
          </p:cNvSpPr>
          <p:nvPr>
            <p:ph type="title"/>
          </p:nvPr>
        </p:nvSpPr>
        <p:spPr>
          <a:xfrm>
            <a:off x="822960" y="181384"/>
            <a:ext cx="7612239" cy="774954"/>
          </a:xfrm>
        </p:spPr>
        <p:txBody>
          <a:bodyPr lIns="0" tIns="0" rIns="0" bIns="0" anchor="t" anchorCtr="0">
            <a:normAutofit/>
          </a:bodyPr>
          <a:lstStyle>
            <a:lvl1pPr>
              <a:defRPr sz="2850" b="1" i="0">
                <a:solidFill>
                  <a:schemeClr val="bg1"/>
                </a:solidFill>
                <a:effectLst>
                  <a:outerShdw blurRad="38100" dist="38100" dir="2700000" algn="tl">
                    <a:srgbClr val="000000">
                      <a:alpha val="43137"/>
                    </a:srgbClr>
                  </a:outerShdw>
                </a:effectLst>
                <a:latin typeface="+mj-lt"/>
                <a:cs typeface="Montserrat-Bold"/>
              </a:defRPr>
            </a:lvl1pPr>
          </a:lstStyle>
          <a:p>
            <a:r>
              <a:rPr lang="en-US"/>
              <a:t>Click to edit Master title style</a:t>
            </a:r>
          </a:p>
        </p:txBody>
      </p:sp>
    </p:spTree>
    <p:extLst>
      <p:ext uri="{BB962C8B-B14F-4D97-AF65-F5344CB8AC3E}">
        <p14:creationId xmlns:p14="http://schemas.microsoft.com/office/powerpoint/2010/main" val="27840060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w/Bullets">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stretch>
            <a:fillRect/>
          </a:stretch>
        </p:blipFill>
        <p:spPr>
          <a:xfrm>
            <a:off x="0" y="0"/>
            <a:ext cx="9144000" cy="1304925"/>
          </a:xfrm>
          <a:prstGeom prst="rect">
            <a:avLst/>
          </a:prstGeom>
        </p:spPr>
      </p:pic>
      <p:pic>
        <p:nvPicPr>
          <p:cNvPr id="11" name="Picture 10"/>
          <p:cNvPicPr>
            <a:picLocks noChangeAspect="1"/>
          </p:cNvPicPr>
          <p:nvPr userDrawn="1"/>
        </p:nvPicPr>
        <p:blipFill>
          <a:blip r:embed="rId3"/>
          <a:stretch>
            <a:fillRect/>
          </a:stretch>
        </p:blipFill>
        <p:spPr>
          <a:xfrm>
            <a:off x="0" y="1200150"/>
            <a:ext cx="9144000" cy="104775"/>
          </a:xfrm>
          <a:prstGeom prst="rect">
            <a:avLst/>
          </a:prstGeom>
        </p:spPr>
      </p:pic>
      <p:sp>
        <p:nvSpPr>
          <p:cNvPr id="17" name="Content Placeholder 2"/>
          <p:cNvSpPr>
            <a:spLocks noGrp="1"/>
          </p:cNvSpPr>
          <p:nvPr>
            <p:ph idx="1"/>
          </p:nvPr>
        </p:nvSpPr>
        <p:spPr>
          <a:xfrm>
            <a:off x="822960" y="1440180"/>
            <a:ext cx="3703320" cy="3086100"/>
          </a:xfrm>
          <a:prstGeom prst="rect">
            <a:avLst/>
          </a:prstGeom>
        </p:spPr>
        <p:txBody>
          <a:bodyPr lIns="0" tIns="0" rIns="0" bIns="0">
            <a:noAutofit/>
          </a:bodyPr>
          <a:lstStyle>
            <a:lvl1pPr>
              <a:lnSpc>
                <a:spcPct val="100000"/>
              </a:lnSpc>
              <a:spcAft>
                <a:spcPts val="375"/>
              </a:spcAft>
              <a:buClr>
                <a:srgbClr val="85C13A"/>
              </a:buClr>
              <a:defRPr sz="1800" baseline="0">
                <a:latin typeface="+mj-lt"/>
                <a:cs typeface="Avenir Light"/>
              </a:defRPr>
            </a:lvl1pPr>
            <a:lvl2pPr marL="514350" indent="-171450">
              <a:lnSpc>
                <a:spcPct val="100000"/>
              </a:lnSpc>
              <a:spcAft>
                <a:spcPts val="375"/>
              </a:spcAft>
              <a:buClr>
                <a:srgbClr val="85C13A"/>
              </a:buClr>
              <a:buSzPct val="75000"/>
              <a:buFont typeface="Proxima Nova" panose="02000506030000020004" pitchFamily="50" charset="0"/>
              <a:buChar char="⊲"/>
              <a:defRPr sz="1800">
                <a:latin typeface="+mj-lt"/>
                <a:cs typeface="Avenir Light"/>
              </a:defRPr>
            </a:lvl2pPr>
            <a:lvl3pPr marL="857250" indent="-171450">
              <a:lnSpc>
                <a:spcPct val="100000"/>
              </a:lnSpc>
              <a:spcAft>
                <a:spcPts val="375"/>
              </a:spcAft>
              <a:buClr>
                <a:srgbClr val="85C13A"/>
              </a:buClr>
              <a:buFont typeface="Arial" panose="020B0604020202020204" pitchFamily="34" charset="0"/>
              <a:buChar char="–"/>
              <a:defRPr sz="1800">
                <a:latin typeface="+mj-lt"/>
                <a:cs typeface="Avenir Light"/>
              </a:defRPr>
            </a:lvl3pPr>
            <a:lvl4pPr>
              <a:lnSpc>
                <a:spcPct val="100000"/>
              </a:lnSpc>
              <a:spcAft>
                <a:spcPts val="375"/>
              </a:spcAft>
              <a:buClr>
                <a:srgbClr val="85C13A"/>
              </a:buClr>
              <a:defRPr sz="1800">
                <a:latin typeface="+mj-lt"/>
                <a:cs typeface="Avenir Light"/>
              </a:defRPr>
            </a:lvl4pPr>
            <a:lvl5pPr>
              <a:lnSpc>
                <a:spcPct val="100000"/>
              </a:lnSpc>
              <a:spcAft>
                <a:spcPts val="375"/>
              </a:spcAft>
              <a:buClr>
                <a:srgbClr val="85C13A"/>
              </a:buClr>
              <a:defRPr sz="1800">
                <a:latin typeface="+mj-lt"/>
                <a:cs typeface="Avenir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idx="13" hasCustomPrompt="1"/>
          </p:nvPr>
        </p:nvSpPr>
        <p:spPr>
          <a:xfrm>
            <a:off x="4731879" y="1440180"/>
            <a:ext cx="3703320" cy="3086100"/>
          </a:xfrm>
          <a:prstGeom prst="rect">
            <a:avLst/>
          </a:prstGeom>
        </p:spPr>
        <p:txBody>
          <a:bodyPr lIns="0" tIns="0" rIns="0" bIns="0">
            <a:noAutofit/>
          </a:bodyPr>
          <a:lstStyle>
            <a:lvl1pPr>
              <a:lnSpc>
                <a:spcPct val="100000"/>
              </a:lnSpc>
              <a:spcAft>
                <a:spcPts val="375"/>
              </a:spcAft>
              <a:buClr>
                <a:srgbClr val="85C13A"/>
              </a:buClr>
              <a:defRPr sz="1800" baseline="0">
                <a:latin typeface="+mj-lt"/>
                <a:cs typeface="Avenir Light"/>
              </a:defRPr>
            </a:lvl1pPr>
            <a:lvl2pPr marL="514350" indent="-171450">
              <a:lnSpc>
                <a:spcPct val="100000"/>
              </a:lnSpc>
              <a:spcAft>
                <a:spcPts val="375"/>
              </a:spcAft>
              <a:buClr>
                <a:srgbClr val="85C13A"/>
              </a:buClr>
              <a:buSzPct val="75000"/>
              <a:buFont typeface="Proxima Nova" panose="02000506030000020004" pitchFamily="50" charset="0"/>
              <a:buChar char="⊲"/>
              <a:defRPr sz="1800">
                <a:latin typeface="+mj-lt"/>
                <a:cs typeface="Avenir Light"/>
              </a:defRPr>
            </a:lvl2pPr>
            <a:lvl3pPr marL="857250" indent="-171450">
              <a:lnSpc>
                <a:spcPct val="100000"/>
              </a:lnSpc>
              <a:spcAft>
                <a:spcPts val="375"/>
              </a:spcAft>
              <a:buClr>
                <a:srgbClr val="85C13A"/>
              </a:buClr>
              <a:buFont typeface="Arial" panose="020B0604020202020204" pitchFamily="34" charset="0"/>
              <a:buChar char="–"/>
              <a:defRPr sz="1800">
                <a:latin typeface="+mj-lt"/>
                <a:cs typeface="Avenir Light"/>
              </a:defRPr>
            </a:lvl3pPr>
            <a:lvl4pPr>
              <a:lnSpc>
                <a:spcPct val="100000"/>
              </a:lnSpc>
              <a:spcAft>
                <a:spcPts val="375"/>
              </a:spcAft>
              <a:buClr>
                <a:srgbClr val="85C13A"/>
              </a:buClr>
              <a:defRPr sz="1800">
                <a:latin typeface="+mj-lt"/>
                <a:cs typeface="Avenir Light"/>
              </a:defRPr>
            </a:lvl4pPr>
            <a:lvl5pPr>
              <a:lnSpc>
                <a:spcPct val="100000"/>
              </a:lnSpc>
              <a:spcAft>
                <a:spcPts val="375"/>
              </a:spcAft>
              <a:buClr>
                <a:srgbClr val="85C13A"/>
              </a:buClr>
              <a:defRPr sz="1800">
                <a:latin typeface="+mj-lt"/>
                <a:cs typeface="Avenir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4" name="Picture 23"/>
          <p:cNvPicPr>
            <a:picLocks noChangeAspect="1"/>
          </p:cNvPicPr>
          <p:nvPr userDrawn="1"/>
        </p:nvPicPr>
        <p:blipFill>
          <a:blip r:embed="rId4"/>
          <a:stretch>
            <a:fillRect/>
          </a:stretch>
        </p:blipFill>
        <p:spPr>
          <a:xfrm>
            <a:off x="342900" y="302718"/>
            <a:ext cx="295275" cy="228600"/>
          </a:xfrm>
          <a:prstGeom prst="rect">
            <a:avLst/>
          </a:prstGeom>
        </p:spPr>
      </p:pic>
      <p:sp>
        <p:nvSpPr>
          <p:cNvPr id="25" name="Footer Placeholder 4"/>
          <p:cNvSpPr>
            <a:spLocks noGrp="1"/>
          </p:cNvSpPr>
          <p:nvPr>
            <p:ph type="ftr" sz="quarter" idx="11"/>
          </p:nvPr>
        </p:nvSpPr>
        <p:spPr>
          <a:xfrm>
            <a:off x="812482" y="4630341"/>
            <a:ext cx="5971382" cy="273844"/>
          </a:xfrm>
        </p:spPr>
        <p:txBody>
          <a:bodyPr lIns="0" tIns="0" rIns="0" bIns="0" anchor="b" anchorCtr="0"/>
          <a:lstStyle>
            <a:lvl1pPr algn="l">
              <a:defRPr sz="900">
                <a:solidFill>
                  <a:srgbClr val="8C8C9C"/>
                </a:solidFill>
                <a:latin typeface="+mj-lt"/>
                <a:cs typeface="Avenir Light"/>
              </a:defRPr>
            </a:lvl1pPr>
          </a:lstStyle>
          <a:p>
            <a:endParaRPr lang="en-US"/>
          </a:p>
        </p:txBody>
      </p:sp>
      <p:sp>
        <p:nvSpPr>
          <p:cNvPr id="26" name="Slide Number Placeholder 5"/>
          <p:cNvSpPr>
            <a:spLocks noGrp="1"/>
          </p:cNvSpPr>
          <p:nvPr>
            <p:ph type="sldNum" sz="quarter" idx="12"/>
          </p:nvPr>
        </p:nvSpPr>
        <p:spPr>
          <a:xfrm>
            <a:off x="7084503" y="4630341"/>
            <a:ext cx="1839817" cy="273844"/>
          </a:xfrm>
        </p:spPr>
        <p:txBody>
          <a:bodyPr lIns="0" tIns="0" rIns="0" bIns="0" anchor="b" anchorCtr="0"/>
          <a:lstStyle>
            <a:lvl1pPr>
              <a:defRPr sz="900">
                <a:solidFill>
                  <a:srgbClr val="8C8C9C"/>
                </a:solidFill>
                <a:latin typeface="+mj-lt"/>
                <a:cs typeface="Avenir Light"/>
              </a:defRPr>
            </a:lvl1pPr>
          </a:lstStyle>
          <a:p>
            <a:fld id="{BFDC997F-2268-2640-8DC9-9AC97B3ECB42}" type="slidenum">
              <a:rPr lang="en-US" smtClean="0"/>
              <a:pPr/>
              <a:t>‹#›</a:t>
            </a:fld>
            <a:endParaRPr lang="en-US"/>
          </a:p>
        </p:txBody>
      </p:sp>
      <p:sp>
        <p:nvSpPr>
          <p:cNvPr id="28" name="Title 1"/>
          <p:cNvSpPr>
            <a:spLocks noGrp="1"/>
          </p:cNvSpPr>
          <p:nvPr>
            <p:ph type="title"/>
          </p:nvPr>
        </p:nvSpPr>
        <p:spPr>
          <a:xfrm>
            <a:off x="822960" y="181384"/>
            <a:ext cx="7612239" cy="774954"/>
          </a:xfrm>
        </p:spPr>
        <p:txBody>
          <a:bodyPr lIns="0" tIns="0" rIns="0" bIns="0" anchor="t" anchorCtr="0">
            <a:normAutofit/>
          </a:bodyPr>
          <a:lstStyle>
            <a:lvl1pPr>
              <a:defRPr sz="2850" b="1" i="0">
                <a:solidFill>
                  <a:schemeClr val="bg1"/>
                </a:solidFill>
                <a:effectLst>
                  <a:outerShdw blurRad="38100" dist="38100" dir="2700000" algn="tl">
                    <a:srgbClr val="000000">
                      <a:alpha val="43137"/>
                    </a:srgbClr>
                  </a:outerShdw>
                </a:effectLst>
                <a:latin typeface="+mj-lt"/>
                <a:cs typeface="Montserrat-Bold"/>
              </a:defRPr>
            </a:lvl1pPr>
          </a:lstStyle>
          <a:p>
            <a:r>
              <a:rPr lang="en-US"/>
              <a:t>Click to edit Master title style</a:t>
            </a:r>
          </a:p>
        </p:txBody>
      </p:sp>
    </p:spTree>
    <p:extLst>
      <p:ext uri="{BB962C8B-B14F-4D97-AF65-F5344CB8AC3E}">
        <p14:creationId xmlns:p14="http://schemas.microsoft.com/office/powerpoint/2010/main" val="34416042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w/No Bullets">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0"/>
            <a:ext cx="9144000" cy="1304925"/>
          </a:xfrm>
          <a:prstGeom prst="rect">
            <a:avLst/>
          </a:prstGeom>
        </p:spPr>
      </p:pic>
      <p:pic>
        <p:nvPicPr>
          <p:cNvPr id="20" name="Picture 19"/>
          <p:cNvPicPr>
            <a:picLocks noChangeAspect="1"/>
          </p:cNvPicPr>
          <p:nvPr userDrawn="1"/>
        </p:nvPicPr>
        <p:blipFill>
          <a:blip r:embed="rId3"/>
          <a:stretch>
            <a:fillRect/>
          </a:stretch>
        </p:blipFill>
        <p:spPr>
          <a:xfrm>
            <a:off x="0" y="1200150"/>
            <a:ext cx="9144000" cy="104775"/>
          </a:xfrm>
          <a:prstGeom prst="rect">
            <a:avLst/>
          </a:prstGeom>
        </p:spPr>
      </p:pic>
      <p:sp>
        <p:nvSpPr>
          <p:cNvPr id="22" name="Content Placeholder 2"/>
          <p:cNvSpPr>
            <a:spLocks noGrp="1"/>
          </p:cNvSpPr>
          <p:nvPr>
            <p:ph idx="1"/>
          </p:nvPr>
        </p:nvSpPr>
        <p:spPr>
          <a:xfrm>
            <a:off x="822960" y="1440180"/>
            <a:ext cx="3703320" cy="3086100"/>
          </a:xfrm>
          <a:prstGeom prst="rect">
            <a:avLst/>
          </a:prstGeom>
        </p:spPr>
        <p:txBody>
          <a:bodyPr lIns="0" tIns="0" rIns="0" bIns="0">
            <a:noAutofit/>
          </a:bodyPr>
          <a:lstStyle>
            <a:lvl1pPr>
              <a:lnSpc>
                <a:spcPct val="100000"/>
              </a:lnSpc>
              <a:spcAft>
                <a:spcPts val="375"/>
              </a:spcAft>
              <a:buClr>
                <a:srgbClr val="85C13A"/>
              </a:buClr>
              <a:defRPr sz="1800" baseline="0">
                <a:latin typeface="+mj-lt"/>
                <a:cs typeface="Avenir Light"/>
              </a:defRPr>
            </a:lvl1pPr>
            <a:lvl2pPr marL="514350" indent="-171450">
              <a:lnSpc>
                <a:spcPct val="100000"/>
              </a:lnSpc>
              <a:spcAft>
                <a:spcPts val="375"/>
              </a:spcAft>
              <a:buClr>
                <a:srgbClr val="85C13A"/>
              </a:buClr>
              <a:buSzPct val="75000"/>
              <a:buFont typeface="Proxima Nova" panose="02000506030000020004" pitchFamily="50" charset="0"/>
              <a:buChar char="⊲"/>
              <a:defRPr sz="1800">
                <a:latin typeface="+mj-lt"/>
                <a:cs typeface="Avenir Light"/>
              </a:defRPr>
            </a:lvl2pPr>
            <a:lvl3pPr marL="857250" indent="-171450">
              <a:lnSpc>
                <a:spcPct val="100000"/>
              </a:lnSpc>
              <a:spcAft>
                <a:spcPts val="375"/>
              </a:spcAft>
              <a:buClr>
                <a:srgbClr val="85C13A"/>
              </a:buClr>
              <a:buFont typeface="Arial" panose="020B0604020202020204" pitchFamily="34" charset="0"/>
              <a:buChar char="–"/>
              <a:defRPr sz="1800">
                <a:latin typeface="+mj-lt"/>
                <a:cs typeface="Avenir Light"/>
              </a:defRPr>
            </a:lvl3pPr>
            <a:lvl4pPr>
              <a:lnSpc>
                <a:spcPct val="100000"/>
              </a:lnSpc>
              <a:spcAft>
                <a:spcPts val="375"/>
              </a:spcAft>
              <a:buClr>
                <a:srgbClr val="85C13A"/>
              </a:buClr>
              <a:defRPr sz="1800">
                <a:latin typeface="+mj-lt"/>
                <a:cs typeface="Avenir Light"/>
              </a:defRPr>
            </a:lvl4pPr>
            <a:lvl5pPr>
              <a:lnSpc>
                <a:spcPct val="100000"/>
              </a:lnSpc>
              <a:spcAft>
                <a:spcPts val="375"/>
              </a:spcAft>
              <a:buClr>
                <a:srgbClr val="85C13A"/>
              </a:buClr>
              <a:defRPr sz="1800">
                <a:latin typeface="+mj-lt"/>
                <a:cs typeface="Avenir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2"/>
          <p:cNvSpPr>
            <a:spLocks noGrp="1"/>
          </p:cNvSpPr>
          <p:nvPr>
            <p:ph idx="13" hasCustomPrompt="1"/>
          </p:nvPr>
        </p:nvSpPr>
        <p:spPr>
          <a:xfrm>
            <a:off x="4731879" y="1440180"/>
            <a:ext cx="3703320" cy="3086100"/>
          </a:xfrm>
          <a:prstGeom prst="rect">
            <a:avLst/>
          </a:prstGeom>
        </p:spPr>
        <p:txBody>
          <a:bodyPr lIns="0" tIns="0" rIns="0" bIns="0">
            <a:noAutofit/>
          </a:bodyPr>
          <a:lstStyle>
            <a:lvl1pPr>
              <a:lnSpc>
                <a:spcPct val="100000"/>
              </a:lnSpc>
              <a:spcAft>
                <a:spcPts val="375"/>
              </a:spcAft>
              <a:buClr>
                <a:srgbClr val="85C13A"/>
              </a:buClr>
              <a:defRPr sz="1800" baseline="0">
                <a:latin typeface="+mj-lt"/>
                <a:cs typeface="Avenir Light"/>
              </a:defRPr>
            </a:lvl1pPr>
            <a:lvl2pPr marL="514350" indent="-171450">
              <a:lnSpc>
                <a:spcPct val="100000"/>
              </a:lnSpc>
              <a:spcAft>
                <a:spcPts val="375"/>
              </a:spcAft>
              <a:buClr>
                <a:srgbClr val="85C13A"/>
              </a:buClr>
              <a:buSzPct val="75000"/>
              <a:buFont typeface="Proxima Nova" panose="02000506030000020004" pitchFamily="50" charset="0"/>
              <a:buChar char="⊲"/>
              <a:defRPr sz="1800">
                <a:latin typeface="+mj-lt"/>
                <a:cs typeface="Avenir Light"/>
              </a:defRPr>
            </a:lvl2pPr>
            <a:lvl3pPr marL="857250" indent="-171450">
              <a:lnSpc>
                <a:spcPct val="100000"/>
              </a:lnSpc>
              <a:spcAft>
                <a:spcPts val="375"/>
              </a:spcAft>
              <a:buClr>
                <a:srgbClr val="85C13A"/>
              </a:buClr>
              <a:buFont typeface="Arial" panose="020B0604020202020204" pitchFamily="34" charset="0"/>
              <a:buChar char="–"/>
              <a:defRPr sz="1800">
                <a:latin typeface="+mj-lt"/>
                <a:cs typeface="Avenir Light"/>
              </a:defRPr>
            </a:lvl3pPr>
            <a:lvl4pPr>
              <a:lnSpc>
                <a:spcPct val="100000"/>
              </a:lnSpc>
              <a:spcAft>
                <a:spcPts val="375"/>
              </a:spcAft>
              <a:buClr>
                <a:srgbClr val="85C13A"/>
              </a:buClr>
              <a:defRPr sz="1800">
                <a:latin typeface="+mj-lt"/>
                <a:cs typeface="Avenir Light"/>
              </a:defRPr>
            </a:lvl4pPr>
            <a:lvl5pPr>
              <a:lnSpc>
                <a:spcPct val="100000"/>
              </a:lnSpc>
              <a:spcAft>
                <a:spcPts val="375"/>
              </a:spcAft>
              <a:buClr>
                <a:srgbClr val="85C13A"/>
              </a:buClr>
              <a:defRPr sz="1800">
                <a:latin typeface="+mj-lt"/>
                <a:cs typeface="Avenir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4" name="Picture 23"/>
          <p:cNvPicPr>
            <a:picLocks noChangeAspect="1"/>
          </p:cNvPicPr>
          <p:nvPr userDrawn="1"/>
        </p:nvPicPr>
        <p:blipFill>
          <a:blip r:embed="rId4"/>
          <a:stretch>
            <a:fillRect/>
          </a:stretch>
        </p:blipFill>
        <p:spPr>
          <a:xfrm>
            <a:off x="342900" y="302718"/>
            <a:ext cx="295275" cy="228600"/>
          </a:xfrm>
          <a:prstGeom prst="rect">
            <a:avLst/>
          </a:prstGeom>
        </p:spPr>
      </p:pic>
      <p:sp>
        <p:nvSpPr>
          <p:cNvPr id="25" name="Footer Placeholder 4"/>
          <p:cNvSpPr>
            <a:spLocks noGrp="1"/>
          </p:cNvSpPr>
          <p:nvPr>
            <p:ph type="ftr" sz="quarter" idx="11"/>
          </p:nvPr>
        </p:nvSpPr>
        <p:spPr>
          <a:xfrm>
            <a:off x="812482" y="4630341"/>
            <a:ext cx="5971382" cy="273844"/>
          </a:xfrm>
        </p:spPr>
        <p:txBody>
          <a:bodyPr lIns="0" tIns="0" rIns="0" bIns="0" anchor="b" anchorCtr="0"/>
          <a:lstStyle>
            <a:lvl1pPr algn="l">
              <a:defRPr sz="900">
                <a:solidFill>
                  <a:srgbClr val="8C8C9C"/>
                </a:solidFill>
                <a:latin typeface="+mj-lt"/>
                <a:cs typeface="Avenir Light"/>
              </a:defRPr>
            </a:lvl1pPr>
          </a:lstStyle>
          <a:p>
            <a:endParaRPr lang="en-US"/>
          </a:p>
        </p:txBody>
      </p:sp>
      <p:sp>
        <p:nvSpPr>
          <p:cNvPr id="26" name="Slide Number Placeholder 5"/>
          <p:cNvSpPr>
            <a:spLocks noGrp="1"/>
          </p:cNvSpPr>
          <p:nvPr>
            <p:ph type="sldNum" sz="quarter" idx="12"/>
          </p:nvPr>
        </p:nvSpPr>
        <p:spPr>
          <a:xfrm>
            <a:off x="7084503" y="4630341"/>
            <a:ext cx="1839817" cy="273844"/>
          </a:xfrm>
        </p:spPr>
        <p:txBody>
          <a:bodyPr lIns="0" tIns="0" rIns="0" bIns="0" anchor="b" anchorCtr="0"/>
          <a:lstStyle>
            <a:lvl1pPr>
              <a:defRPr sz="900">
                <a:solidFill>
                  <a:srgbClr val="8C8C9C"/>
                </a:solidFill>
                <a:latin typeface="+mj-lt"/>
                <a:cs typeface="Avenir Light"/>
              </a:defRPr>
            </a:lvl1pPr>
          </a:lstStyle>
          <a:p>
            <a:fld id="{BFDC997F-2268-2640-8DC9-9AC97B3ECB42}" type="slidenum">
              <a:rPr lang="en-US" smtClean="0"/>
              <a:pPr/>
              <a:t>‹#›</a:t>
            </a:fld>
            <a:endParaRPr lang="en-US"/>
          </a:p>
        </p:txBody>
      </p:sp>
      <p:sp>
        <p:nvSpPr>
          <p:cNvPr id="27" name="Title 1"/>
          <p:cNvSpPr>
            <a:spLocks noGrp="1"/>
          </p:cNvSpPr>
          <p:nvPr>
            <p:ph type="title"/>
          </p:nvPr>
        </p:nvSpPr>
        <p:spPr>
          <a:xfrm>
            <a:off x="822960" y="181384"/>
            <a:ext cx="7612239" cy="774954"/>
          </a:xfrm>
        </p:spPr>
        <p:txBody>
          <a:bodyPr lIns="0" tIns="0" rIns="0" bIns="0" anchor="t" anchorCtr="0">
            <a:normAutofit/>
          </a:bodyPr>
          <a:lstStyle>
            <a:lvl1pPr>
              <a:defRPr sz="2850" b="1" i="0">
                <a:solidFill>
                  <a:schemeClr val="bg1"/>
                </a:solidFill>
                <a:effectLst>
                  <a:outerShdw blurRad="38100" dist="38100" dir="2700000" algn="tl">
                    <a:srgbClr val="000000">
                      <a:alpha val="43137"/>
                    </a:srgbClr>
                  </a:outerShdw>
                </a:effectLst>
                <a:latin typeface="+mj-lt"/>
                <a:cs typeface="Montserrat-Bold"/>
              </a:defRPr>
            </a:lvl1pPr>
          </a:lstStyle>
          <a:p>
            <a:r>
              <a:rPr lang="en-US"/>
              <a:t>Click to edit Master title style</a:t>
            </a:r>
          </a:p>
        </p:txBody>
      </p:sp>
    </p:spTree>
    <p:extLst>
      <p:ext uri="{BB962C8B-B14F-4D97-AF65-F5344CB8AC3E}">
        <p14:creationId xmlns:p14="http://schemas.microsoft.com/office/powerpoint/2010/main" val="13075765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0" y="0"/>
            <a:ext cx="9144000" cy="1304925"/>
          </a:xfrm>
          <a:prstGeom prst="rect">
            <a:avLst/>
          </a:prstGeom>
        </p:spPr>
      </p:pic>
      <p:pic>
        <p:nvPicPr>
          <p:cNvPr id="15" name="Picture 14"/>
          <p:cNvPicPr>
            <a:picLocks noChangeAspect="1"/>
          </p:cNvPicPr>
          <p:nvPr userDrawn="1"/>
        </p:nvPicPr>
        <p:blipFill>
          <a:blip r:embed="rId3"/>
          <a:stretch>
            <a:fillRect/>
          </a:stretch>
        </p:blipFill>
        <p:spPr>
          <a:xfrm>
            <a:off x="0" y="1200150"/>
            <a:ext cx="9144000" cy="104775"/>
          </a:xfrm>
          <a:prstGeom prst="rect">
            <a:avLst/>
          </a:prstGeom>
        </p:spPr>
      </p:pic>
      <p:pic>
        <p:nvPicPr>
          <p:cNvPr id="19" name="Picture 18"/>
          <p:cNvPicPr>
            <a:picLocks noChangeAspect="1"/>
          </p:cNvPicPr>
          <p:nvPr userDrawn="1"/>
        </p:nvPicPr>
        <p:blipFill>
          <a:blip r:embed="rId4"/>
          <a:stretch>
            <a:fillRect/>
          </a:stretch>
        </p:blipFill>
        <p:spPr>
          <a:xfrm>
            <a:off x="342900" y="302718"/>
            <a:ext cx="295275" cy="228600"/>
          </a:xfrm>
          <a:prstGeom prst="rect">
            <a:avLst/>
          </a:prstGeom>
        </p:spPr>
      </p:pic>
      <p:sp>
        <p:nvSpPr>
          <p:cNvPr id="20" name="Footer Placeholder 4"/>
          <p:cNvSpPr>
            <a:spLocks noGrp="1"/>
          </p:cNvSpPr>
          <p:nvPr>
            <p:ph type="ftr" sz="quarter" idx="11"/>
          </p:nvPr>
        </p:nvSpPr>
        <p:spPr>
          <a:xfrm>
            <a:off x="812482" y="4630341"/>
            <a:ext cx="5971382" cy="273844"/>
          </a:xfrm>
        </p:spPr>
        <p:txBody>
          <a:bodyPr lIns="0" tIns="0" rIns="0" bIns="0" anchor="b" anchorCtr="0"/>
          <a:lstStyle>
            <a:lvl1pPr algn="l">
              <a:defRPr sz="900">
                <a:solidFill>
                  <a:srgbClr val="8C8C9C"/>
                </a:solidFill>
                <a:latin typeface="+mj-lt"/>
                <a:cs typeface="Avenir Light"/>
              </a:defRPr>
            </a:lvl1pPr>
          </a:lstStyle>
          <a:p>
            <a:endParaRPr lang="en-US"/>
          </a:p>
        </p:txBody>
      </p:sp>
      <p:sp>
        <p:nvSpPr>
          <p:cNvPr id="21" name="Slide Number Placeholder 5"/>
          <p:cNvSpPr>
            <a:spLocks noGrp="1"/>
          </p:cNvSpPr>
          <p:nvPr>
            <p:ph type="sldNum" sz="quarter" idx="12"/>
          </p:nvPr>
        </p:nvSpPr>
        <p:spPr>
          <a:xfrm>
            <a:off x="7084503" y="4630341"/>
            <a:ext cx="1839817" cy="273844"/>
          </a:xfrm>
        </p:spPr>
        <p:txBody>
          <a:bodyPr lIns="0" tIns="0" rIns="0" bIns="0" anchor="b" anchorCtr="0"/>
          <a:lstStyle>
            <a:lvl1pPr>
              <a:defRPr sz="900">
                <a:solidFill>
                  <a:srgbClr val="8C8C9C"/>
                </a:solidFill>
                <a:latin typeface="+mj-lt"/>
                <a:cs typeface="Avenir Light"/>
              </a:defRPr>
            </a:lvl1pPr>
          </a:lstStyle>
          <a:p>
            <a:fld id="{BFDC997F-2268-2640-8DC9-9AC97B3ECB42}" type="slidenum">
              <a:rPr lang="en-US" smtClean="0"/>
              <a:pPr/>
              <a:t>‹#›</a:t>
            </a:fld>
            <a:endParaRPr lang="en-US"/>
          </a:p>
        </p:txBody>
      </p:sp>
      <p:sp>
        <p:nvSpPr>
          <p:cNvPr id="22" name="Title 1"/>
          <p:cNvSpPr>
            <a:spLocks noGrp="1"/>
          </p:cNvSpPr>
          <p:nvPr>
            <p:ph type="title"/>
          </p:nvPr>
        </p:nvSpPr>
        <p:spPr>
          <a:xfrm>
            <a:off x="822960" y="181384"/>
            <a:ext cx="7612239" cy="774954"/>
          </a:xfrm>
        </p:spPr>
        <p:txBody>
          <a:bodyPr lIns="0" tIns="0" rIns="0" bIns="0" anchor="t" anchorCtr="0">
            <a:normAutofit/>
          </a:bodyPr>
          <a:lstStyle>
            <a:lvl1pPr>
              <a:defRPr sz="2850" b="1" i="0">
                <a:solidFill>
                  <a:schemeClr val="bg1"/>
                </a:solidFill>
                <a:effectLst>
                  <a:outerShdw blurRad="38100" dist="38100" dir="2700000" algn="tl">
                    <a:srgbClr val="000000">
                      <a:alpha val="43137"/>
                    </a:srgbClr>
                  </a:outerShdw>
                </a:effectLst>
                <a:latin typeface="+mj-lt"/>
                <a:cs typeface="Montserrat-Bold"/>
              </a:defRPr>
            </a:lvl1pPr>
          </a:lstStyle>
          <a:p>
            <a:r>
              <a:rPr lang="en-US"/>
              <a:t>Click to edit Master title style</a:t>
            </a:r>
          </a:p>
        </p:txBody>
      </p:sp>
    </p:spTree>
    <p:extLst>
      <p:ext uri="{BB962C8B-B14F-4D97-AF65-F5344CB8AC3E}">
        <p14:creationId xmlns:p14="http://schemas.microsoft.com/office/powerpoint/2010/main" val="38387250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5038725"/>
            <a:ext cx="9144000" cy="104775"/>
          </a:xfrm>
          <a:prstGeom prst="rect">
            <a:avLst/>
          </a:prstGeom>
        </p:spPr>
      </p:pic>
      <p:sp>
        <p:nvSpPr>
          <p:cNvPr id="3" name="Footer Placeholder 4"/>
          <p:cNvSpPr>
            <a:spLocks noGrp="1"/>
          </p:cNvSpPr>
          <p:nvPr>
            <p:ph type="ftr" sz="quarter" idx="11"/>
          </p:nvPr>
        </p:nvSpPr>
        <p:spPr>
          <a:xfrm>
            <a:off x="968411" y="4630341"/>
            <a:ext cx="5971382" cy="273844"/>
          </a:xfrm>
        </p:spPr>
        <p:txBody>
          <a:bodyPr lIns="0" tIns="0" rIns="0" bIns="0" anchor="b" anchorCtr="0"/>
          <a:lstStyle>
            <a:lvl1pPr algn="l">
              <a:defRPr sz="900">
                <a:solidFill>
                  <a:srgbClr val="8C8C9C"/>
                </a:solidFill>
                <a:latin typeface="+mj-lt"/>
                <a:cs typeface="Avenir Light"/>
              </a:defRPr>
            </a:lvl1pPr>
          </a:lstStyle>
          <a:p>
            <a:endParaRPr lang="en-US"/>
          </a:p>
        </p:txBody>
      </p:sp>
      <p:sp>
        <p:nvSpPr>
          <p:cNvPr id="4" name="Slide Number Placeholder 5"/>
          <p:cNvSpPr>
            <a:spLocks noGrp="1"/>
          </p:cNvSpPr>
          <p:nvPr>
            <p:ph type="sldNum" sz="quarter" idx="12"/>
          </p:nvPr>
        </p:nvSpPr>
        <p:spPr>
          <a:xfrm>
            <a:off x="7084503" y="4630341"/>
            <a:ext cx="1839817" cy="273844"/>
          </a:xfrm>
        </p:spPr>
        <p:txBody>
          <a:bodyPr lIns="0" tIns="0" rIns="0" bIns="0" anchor="b" anchorCtr="0"/>
          <a:lstStyle>
            <a:lvl1pPr>
              <a:defRPr sz="900">
                <a:solidFill>
                  <a:srgbClr val="8C8C9C"/>
                </a:solidFill>
                <a:latin typeface="+mj-lt"/>
                <a:cs typeface="Avenir Light"/>
              </a:defRPr>
            </a:lvl1pPr>
          </a:lstStyle>
          <a:p>
            <a:fld id="{BFDC997F-2268-2640-8DC9-9AC97B3ECB42}" type="slidenum">
              <a:rPr lang="en-US" smtClean="0"/>
              <a:pPr/>
              <a:t>‹#›</a:t>
            </a:fld>
            <a:endParaRPr lang="en-US"/>
          </a:p>
        </p:txBody>
      </p:sp>
    </p:spTree>
    <p:extLst>
      <p:ext uri="{BB962C8B-B14F-4D97-AF65-F5344CB8AC3E}">
        <p14:creationId xmlns:p14="http://schemas.microsoft.com/office/powerpoint/2010/main" val="10868657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Last Pag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7091523" y="4383061"/>
            <a:ext cx="1695450" cy="447675"/>
          </a:xfrm>
          <a:prstGeom prst="rect">
            <a:avLst/>
          </a:prstGeom>
        </p:spPr>
      </p:pic>
      <p:pic>
        <p:nvPicPr>
          <p:cNvPr id="7" name="Picture 6"/>
          <p:cNvPicPr>
            <a:picLocks noChangeAspect="1"/>
          </p:cNvPicPr>
          <p:nvPr userDrawn="1"/>
        </p:nvPicPr>
        <p:blipFill>
          <a:blip r:embed="rId3"/>
          <a:stretch>
            <a:fillRect/>
          </a:stretch>
        </p:blipFill>
        <p:spPr>
          <a:xfrm>
            <a:off x="0" y="0"/>
            <a:ext cx="6791325" cy="5143500"/>
          </a:xfrm>
          <a:prstGeom prst="rect">
            <a:avLst/>
          </a:prstGeom>
        </p:spPr>
      </p:pic>
    </p:spTree>
    <p:extLst>
      <p:ext uri="{BB962C8B-B14F-4D97-AF65-F5344CB8AC3E}">
        <p14:creationId xmlns:p14="http://schemas.microsoft.com/office/powerpoint/2010/main" val="3979111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7" name="Rectangle 6"/>
          <p:cNvSpPr/>
          <p:nvPr userDrawn="1"/>
        </p:nvSpPr>
        <p:spPr>
          <a:xfrm>
            <a:off x="0" y="938784"/>
            <a:ext cx="9144000" cy="4203293"/>
          </a:xfrm>
          <a:prstGeom prst="rect">
            <a:avLst/>
          </a:prstGeom>
          <a:gradFill flip="none" rotWithShape="1">
            <a:gsLst>
              <a:gs pos="83000">
                <a:schemeClr val="accent3">
                  <a:lumMod val="5000"/>
                  <a:lumOff val="95000"/>
                </a:schemeClr>
              </a:gs>
              <a:gs pos="100000">
                <a:schemeClr val="accent3">
                  <a:lumMod val="45000"/>
                  <a:lumOff val="5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8" name="Group 7"/>
          <p:cNvGrpSpPr/>
          <p:nvPr userDrawn="1"/>
        </p:nvGrpSpPr>
        <p:grpSpPr>
          <a:xfrm>
            <a:off x="0" y="0"/>
            <a:ext cx="9144000" cy="1130915"/>
            <a:chOff x="0" y="0"/>
            <a:chExt cx="9144000" cy="1507886"/>
          </a:xfrm>
        </p:grpSpPr>
        <p:sp>
          <p:nvSpPr>
            <p:cNvPr id="9" name="Rectangle 8"/>
            <p:cNvSpPr/>
            <p:nvPr userDrawn="1"/>
          </p:nvSpPr>
          <p:spPr>
            <a:xfrm>
              <a:off x="0" y="277"/>
              <a:ext cx="9144000" cy="1464299"/>
            </a:xfrm>
            <a:prstGeom prst="rect">
              <a:avLst/>
            </a:prstGeom>
            <a:solidFill>
              <a:srgbClr val="202D3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013" kern="1200" dirty="0">
                <a:solidFill>
                  <a:schemeClr val="accent1">
                    <a:lumMod val="40000"/>
                    <a:lumOff val="60000"/>
                  </a:schemeClr>
                </a:solidFill>
              </a:endParaRPr>
            </a:p>
          </p:txBody>
        </p:sp>
        <p:sp>
          <p:nvSpPr>
            <p:cNvPr id="10" name="Rectangle 9"/>
            <p:cNvSpPr/>
            <p:nvPr userDrawn="1"/>
          </p:nvSpPr>
          <p:spPr>
            <a:xfrm>
              <a:off x="0" y="1447864"/>
              <a:ext cx="9144000" cy="60022"/>
            </a:xfrm>
            <a:prstGeom prst="rect">
              <a:avLst/>
            </a:prstGeom>
            <a:solidFill>
              <a:srgbClr val="E8C54A"/>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013" kern="1200" dirty="0"/>
            </a:p>
          </p:txBody>
        </p:sp>
        <p:pic>
          <p:nvPicPr>
            <p:cNvPr id="11" name="Content Placeholder 10"/>
            <p:cNvPicPr>
              <a:picLocks noChangeAspect="1"/>
            </p:cNvPicPr>
            <p:nvPr userDrawn="1"/>
          </p:nvPicPr>
          <p:blipFill rotWithShape="1">
            <a:blip r:embed="rId2">
              <a:alphaModFix amt="40000"/>
              <a:extLst>
                <a:ext uri="{28A0092B-C50C-407E-A947-70E740481C1C}">
                  <a14:useLocalDpi xmlns:a14="http://schemas.microsoft.com/office/drawing/2010/main" val="0"/>
                </a:ext>
              </a:extLst>
            </a:blip>
            <a:srcRect l="15286" t="4959" r="15293" b="71855"/>
            <a:stretch/>
          </p:blipFill>
          <p:spPr>
            <a:xfrm>
              <a:off x="4884588" y="0"/>
              <a:ext cx="4259412" cy="1465714"/>
            </a:xfrm>
            <a:prstGeom prst="rect">
              <a:avLst/>
            </a:prstGeom>
          </p:spPr>
        </p:pic>
      </p:grpSp>
      <p:sp>
        <p:nvSpPr>
          <p:cNvPr id="2" name="Title 1"/>
          <p:cNvSpPr>
            <a:spLocks noGrp="1"/>
          </p:cNvSpPr>
          <p:nvPr>
            <p:ph type="title"/>
          </p:nvPr>
        </p:nvSpPr>
        <p:spPr>
          <a:xfrm>
            <a:off x="628650" y="273845"/>
            <a:ext cx="7886700" cy="714696"/>
          </a:xfr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628650" y="1495168"/>
            <a:ext cx="7886700" cy="2817341"/>
          </a:xfrm>
        </p:spPr>
        <p:txBody>
          <a:bodyPr/>
          <a:lstStyle>
            <a:lvl1pPr marL="128588" indent="-128588">
              <a:lnSpc>
                <a:spcPct val="150000"/>
              </a:lnSpc>
              <a:buClr>
                <a:schemeClr val="accent1"/>
              </a:buClr>
              <a:buSzPct val="60000"/>
              <a:buFont typeface="LucidaGrande" charset="0"/>
              <a:buChar cha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2" name="Group 11"/>
          <p:cNvGrpSpPr/>
          <p:nvPr userDrawn="1"/>
        </p:nvGrpSpPr>
        <p:grpSpPr>
          <a:xfrm>
            <a:off x="0" y="4609070"/>
            <a:ext cx="9144000" cy="534948"/>
            <a:chOff x="0" y="6145427"/>
            <a:chExt cx="9144000" cy="713264"/>
          </a:xfrm>
        </p:grpSpPr>
        <p:sp>
          <p:nvSpPr>
            <p:cNvPr id="13" name="Rectangle 12"/>
            <p:cNvSpPr/>
            <p:nvPr userDrawn="1"/>
          </p:nvSpPr>
          <p:spPr>
            <a:xfrm>
              <a:off x="0" y="6705600"/>
              <a:ext cx="9144000" cy="153091"/>
            </a:xfrm>
            <a:prstGeom prst="rect">
              <a:avLst/>
            </a:prstGeom>
            <a:solidFill>
              <a:srgbClr val="202D3F"/>
            </a:solidFill>
            <a:ln>
              <a:noFill/>
            </a:ln>
            <a:effectLst>
              <a:outerShdw blurRad="50800" dist="38100" dir="16200000"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013" kern="1200" dirty="0"/>
            </a:p>
          </p:txBody>
        </p:sp>
        <p:sp>
          <p:nvSpPr>
            <p:cNvPr id="14" name="Rectangle 13"/>
            <p:cNvSpPr/>
            <p:nvPr userDrawn="1"/>
          </p:nvSpPr>
          <p:spPr>
            <a:xfrm>
              <a:off x="6890994" y="6145427"/>
              <a:ext cx="2253006" cy="710675"/>
            </a:xfrm>
            <a:prstGeom prst="rect">
              <a:avLst/>
            </a:prstGeom>
            <a:solidFill>
              <a:srgbClr val="202D3F"/>
            </a:solidFill>
            <a:ln>
              <a:noFill/>
            </a:ln>
            <a:effectLst>
              <a:outerShdw blurRad="50800" dist="38100" dir="16200000"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013" kern="1200" dirty="0"/>
            </a:p>
          </p:txBody>
        </p:sp>
      </p:grpSp>
      <p:pic>
        <p:nvPicPr>
          <p:cNvPr id="4" name="Picture 3"/>
          <p:cNvPicPr>
            <a:picLocks noChangeAspect="1"/>
          </p:cNvPicPr>
          <p:nvPr userDrawn="1"/>
        </p:nvPicPr>
        <p:blipFill>
          <a:blip r:embed="rId3"/>
          <a:stretch>
            <a:fillRect/>
          </a:stretch>
        </p:blipFill>
        <p:spPr>
          <a:xfrm>
            <a:off x="7114542" y="4710383"/>
            <a:ext cx="1798148" cy="301787"/>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 Text">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1"/>
            <a:ext cx="9144000" cy="516314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1"/>
            <a:ext cx="9144001" cy="5163143"/>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noProof="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1998471" y="-1998470"/>
            <a:ext cx="5147058" cy="9144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333375" y="407194"/>
            <a:ext cx="8410575" cy="461665"/>
          </a:xfrm>
        </p:spPr>
        <p:txBody>
          <a:bodyPr vert="horz" wrap="square" lIns="91440" tIns="45720" rIns="91440" bIns="45720" rtlCol="0" anchor="t">
            <a:spAutoFit/>
          </a:bodyPr>
          <a:lstStyle>
            <a:lvl1pPr>
              <a:defRPr lang="en-GB" sz="2400" b="1" spc="-53" baseline="0" dirty="0">
                <a:solidFill>
                  <a:schemeClr val="bg1"/>
                </a:solidFill>
                <a:latin typeface="+mj-lt"/>
              </a:defRPr>
            </a:lvl1pPr>
          </a:lstStyle>
          <a:p>
            <a:pPr lvl="0"/>
            <a:r>
              <a:rPr lang="en-US" noProof="0"/>
              <a:t>Click to edit Master title style</a:t>
            </a:r>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8439150" y="4736307"/>
            <a:ext cx="304800" cy="273844"/>
          </a:xfrm>
        </p:spPr>
        <p:txBody>
          <a:bodyPr/>
          <a:lstStyle>
            <a:lvl1pPr>
              <a:defRPr sz="75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374542" y="-241991"/>
            <a:ext cx="401648" cy="483982"/>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a:p>
          </p:txBody>
        </p:sp>
      </p:grpSp>
      <p:sp>
        <p:nvSpPr>
          <p:cNvPr id="23" name="Text Placeholder 22">
            <a:extLst>
              <a:ext uri="{FF2B5EF4-FFF2-40B4-BE49-F238E27FC236}">
                <a16:creationId xmlns:a16="http://schemas.microsoft.com/office/drawing/2014/main" id="{03618670-D1E4-466C-BDB5-FC890AC31457}"/>
              </a:ext>
            </a:extLst>
          </p:cNvPr>
          <p:cNvSpPr>
            <a:spLocks noGrp="1"/>
          </p:cNvSpPr>
          <p:nvPr>
            <p:ph type="body" sz="quarter" idx="13"/>
          </p:nvPr>
        </p:nvSpPr>
        <p:spPr>
          <a:xfrm>
            <a:off x="333375" y="1219039"/>
            <a:ext cx="5038725" cy="3069932"/>
          </a:xfrm>
        </p:spPr>
        <p:txBody>
          <a:bodyPr>
            <a:noAutofit/>
          </a:bodyPr>
          <a:lstStyle>
            <a:lvl1pPr>
              <a:lnSpc>
                <a:spcPct val="100000"/>
              </a:lnSpc>
              <a:spcBef>
                <a:spcPts val="450"/>
              </a:spcBef>
              <a:spcAft>
                <a:spcPts val="300"/>
              </a:spcAft>
              <a:defRPr sz="1200">
                <a:solidFill>
                  <a:schemeClr val="bg1"/>
                </a:solidFill>
                <a:latin typeface="+mn-lt"/>
                <a:cs typeface="Arial" panose="020B0604020202020204" pitchFamily="34" charset="0"/>
              </a:defRPr>
            </a:lvl1pPr>
            <a:lvl2pPr>
              <a:lnSpc>
                <a:spcPct val="100000"/>
              </a:lnSpc>
              <a:spcBef>
                <a:spcPts val="450"/>
              </a:spcBef>
              <a:spcAft>
                <a:spcPts val="300"/>
              </a:spcAft>
              <a:defRPr sz="1050">
                <a:solidFill>
                  <a:schemeClr val="bg1"/>
                </a:solidFill>
                <a:latin typeface="+mn-lt"/>
                <a:cs typeface="Arial" panose="020B0604020202020204" pitchFamily="34" charset="0"/>
              </a:defRPr>
            </a:lvl2pPr>
            <a:lvl3pPr>
              <a:lnSpc>
                <a:spcPct val="100000"/>
              </a:lnSpc>
              <a:spcBef>
                <a:spcPts val="450"/>
              </a:spcBef>
              <a:spcAft>
                <a:spcPts val="300"/>
              </a:spcAft>
              <a:defRPr sz="900">
                <a:solidFill>
                  <a:schemeClr val="bg1"/>
                </a:solidFill>
                <a:latin typeface="+mn-lt"/>
                <a:cs typeface="Arial" panose="020B0604020202020204" pitchFamily="34" charset="0"/>
              </a:defRPr>
            </a:lvl3pPr>
            <a:lvl4pPr>
              <a:defRPr sz="1050">
                <a:solidFill>
                  <a:schemeClr val="bg1"/>
                </a:solidFill>
                <a:latin typeface="Arial" panose="020B0604020202020204" pitchFamily="34" charset="0"/>
                <a:cs typeface="Arial" panose="020B0604020202020204" pitchFamily="34" charset="0"/>
              </a:defRPr>
            </a:lvl4pPr>
            <a:lvl5pPr>
              <a:defRPr sz="105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p:txBody>
      </p:sp>
    </p:spTree>
    <p:extLst>
      <p:ext uri="{BB962C8B-B14F-4D97-AF65-F5344CB8AC3E}">
        <p14:creationId xmlns:p14="http://schemas.microsoft.com/office/powerpoint/2010/main" val="33903682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72357D6C-9F3C-48AF-A7D3-2FB39F5F4C10}" type="datetime1">
              <a:rPr lang="en-US" smtClean="0">
                <a:solidFill>
                  <a:srgbClr val="FFFFFF"/>
                </a:solidFill>
              </a:rPr>
              <a:t>11/14/2024</a:t>
            </a:fld>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81B6BF-8D73-482C-802E-A8B7468F3D8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77311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Rectangle 4"/>
          <p:cNvSpPr/>
          <p:nvPr userDrawn="1"/>
        </p:nvSpPr>
        <p:spPr>
          <a:xfrm>
            <a:off x="0" y="938784"/>
            <a:ext cx="9144000" cy="4203293"/>
          </a:xfrm>
          <a:prstGeom prst="rect">
            <a:avLst/>
          </a:prstGeom>
          <a:gradFill flip="none" rotWithShape="1">
            <a:gsLst>
              <a:gs pos="83000">
                <a:schemeClr val="accent3">
                  <a:lumMod val="5000"/>
                  <a:lumOff val="95000"/>
                </a:schemeClr>
              </a:gs>
              <a:gs pos="100000">
                <a:schemeClr val="accent3">
                  <a:lumMod val="45000"/>
                  <a:lumOff val="5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2" name="Group 1"/>
          <p:cNvGrpSpPr/>
          <p:nvPr userDrawn="1"/>
        </p:nvGrpSpPr>
        <p:grpSpPr>
          <a:xfrm>
            <a:off x="0" y="208"/>
            <a:ext cx="9144000" cy="1130707"/>
            <a:chOff x="0" y="277"/>
            <a:chExt cx="9144000" cy="1507609"/>
          </a:xfrm>
        </p:grpSpPr>
        <p:sp>
          <p:nvSpPr>
            <p:cNvPr id="6" name="Rectangle 5"/>
            <p:cNvSpPr/>
            <p:nvPr userDrawn="1"/>
          </p:nvSpPr>
          <p:spPr>
            <a:xfrm>
              <a:off x="0" y="277"/>
              <a:ext cx="9144000" cy="1464299"/>
            </a:xfrm>
            <a:prstGeom prst="rect">
              <a:avLst/>
            </a:prstGeom>
            <a:solidFill>
              <a:srgbClr val="202D3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013" kern="1200" dirty="0">
                <a:solidFill>
                  <a:schemeClr val="accent1">
                    <a:lumMod val="40000"/>
                    <a:lumOff val="60000"/>
                  </a:schemeClr>
                </a:solidFill>
              </a:endParaRPr>
            </a:p>
          </p:txBody>
        </p:sp>
        <p:sp>
          <p:nvSpPr>
            <p:cNvPr id="8" name="Rectangle 7"/>
            <p:cNvSpPr/>
            <p:nvPr userDrawn="1"/>
          </p:nvSpPr>
          <p:spPr>
            <a:xfrm>
              <a:off x="0" y="1447864"/>
              <a:ext cx="9144000" cy="60022"/>
            </a:xfrm>
            <a:prstGeom prst="rect">
              <a:avLst/>
            </a:prstGeom>
            <a:solidFill>
              <a:srgbClr val="E8C54A"/>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013" kern="1200" dirty="0"/>
            </a:p>
          </p:txBody>
        </p:sp>
      </p:grpSp>
      <p:pic>
        <p:nvPicPr>
          <p:cNvPr id="16" name="Content Placeholder 10"/>
          <p:cNvPicPr>
            <a:picLocks noChangeAspect="1"/>
          </p:cNvPicPr>
          <p:nvPr userDrawn="1"/>
        </p:nvPicPr>
        <p:blipFill rotWithShape="1">
          <a:blip r:embed="rId2">
            <a:alphaModFix amt="40000"/>
            <a:extLst>
              <a:ext uri="{28A0092B-C50C-407E-A947-70E740481C1C}">
                <a14:useLocalDpi xmlns:a14="http://schemas.microsoft.com/office/drawing/2010/main" val="0"/>
              </a:ext>
            </a:extLst>
          </a:blip>
          <a:srcRect l="15286" t="4959" r="15293" b="71855"/>
          <a:stretch/>
        </p:blipFill>
        <p:spPr>
          <a:xfrm>
            <a:off x="4884588" y="0"/>
            <a:ext cx="4259412" cy="1099286"/>
          </a:xfrm>
          <a:prstGeom prst="rect">
            <a:avLst/>
          </a:prstGeom>
        </p:spPr>
      </p:pic>
      <p:sp>
        <p:nvSpPr>
          <p:cNvPr id="18" name="Title 1"/>
          <p:cNvSpPr>
            <a:spLocks noGrp="1"/>
          </p:cNvSpPr>
          <p:nvPr>
            <p:ph type="title"/>
          </p:nvPr>
        </p:nvSpPr>
        <p:spPr>
          <a:xfrm>
            <a:off x="628650" y="273845"/>
            <a:ext cx="7886700" cy="714696"/>
          </a:xfrm>
        </p:spPr>
        <p:txBody>
          <a:bodyPr/>
          <a:lstStyle>
            <a:lvl1pPr>
              <a:defRPr>
                <a:solidFill>
                  <a:schemeClr val="bg1"/>
                </a:solidFill>
              </a:defRPr>
            </a:lvl1pPr>
          </a:lstStyle>
          <a:p>
            <a:r>
              <a:rPr lang="en-US" dirty="0"/>
              <a:t>Click to edit Master title style</a:t>
            </a:r>
          </a:p>
        </p:txBody>
      </p:sp>
      <p:grpSp>
        <p:nvGrpSpPr>
          <p:cNvPr id="28" name="Group 27"/>
          <p:cNvGrpSpPr/>
          <p:nvPr userDrawn="1"/>
        </p:nvGrpSpPr>
        <p:grpSpPr>
          <a:xfrm>
            <a:off x="0" y="4609070"/>
            <a:ext cx="9144000" cy="534948"/>
            <a:chOff x="0" y="6145427"/>
            <a:chExt cx="9144000" cy="713264"/>
          </a:xfrm>
        </p:grpSpPr>
        <p:sp>
          <p:nvSpPr>
            <p:cNvPr id="29" name="Rectangle 28"/>
            <p:cNvSpPr/>
            <p:nvPr userDrawn="1"/>
          </p:nvSpPr>
          <p:spPr>
            <a:xfrm>
              <a:off x="0" y="6705600"/>
              <a:ext cx="9144000" cy="153091"/>
            </a:xfrm>
            <a:prstGeom prst="rect">
              <a:avLst/>
            </a:prstGeom>
            <a:solidFill>
              <a:srgbClr val="202D3F"/>
            </a:solidFill>
            <a:ln>
              <a:noFill/>
            </a:ln>
            <a:effectLst>
              <a:outerShdw blurRad="50800" dist="38100" dir="16200000"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013" kern="1200" dirty="0"/>
            </a:p>
          </p:txBody>
        </p:sp>
        <p:sp>
          <p:nvSpPr>
            <p:cNvPr id="30" name="Rectangle 29"/>
            <p:cNvSpPr/>
            <p:nvPr userDrawn="1"/>
          </p:nvSpPr>
          <p:spPr>
            <a:xfrm>
              <a:off x="6890994" y="6145427"/>
              <a:ext cx="2253006" cy="710675"/>
            </a:xfrm>
            <a:prstGeom prst="rect">
              <a:avLst/>
            </a:prstGeom>
            <a:solidFill>
              <a:srgbClr val="202D3F"/>
            </a:solidFill>
            <a:ln>
              <a:noFill/>
            </a:ln>
            <a:effectLst>
              <a:outerShdw blurRad="50800" dist="38100" dir="16200000"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013" kern="1200" dirty="0"/>
            </a:p>
          </p:txBody>
        </p:sp>
      </p:grpSp>
      <p:pic>
        <p:nvPicPr>
          <p:cNvPr id="31" name="Picture 30"/>
          <p:cNvPicPr>
            <a:picLocks noChangeAspect="1"/>
          </p:cNvPicPr>
          <p:nvPr userDrawn="1"/>
        </p:nvPicPr>
        <p:blipFill>
          <a:blip r:embed="rId3"/>
          <a:stretch>
            <a:fillRect/>
          </a:stretch>
        </p:blipFill>
        <p:spPr>
          <a:xfrm>
            <a:off x="7114542" y="4710383"/>
            <a:ext cx="1798148" cy="301787"/>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hoto Slide">
    <p:bg>
      <p:bgPr>
        <a:solidFill>
          <a:srgbClr val="202D3F"/>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018095" y="0"/>
            <a:ext cx="7200716" cy="5144004"/>
          </a:xfrm>
        </p:spPr>
        <p:txBody>
          <a:bodyPr/>
          <a:lstStyle/>
          <a:p>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ADE548-EA43-7D4F-BB13-68B6AB7CBFD0}" type="datetimeFigureOut">
              <a:rPr lang="en-US" smtClean="0"/>
              <a:t>11/14/2024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155D373-4FE5-1941-8BD1-783A86E04224}"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0ADE548-EA43-7D4F-BB13-68B6AB7CBFD0}" type="datetimeFigureOut">
              <a:rPr lang="en-US" smtClean="0"/>
              <a:t>11/14/2024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155D373-4FE5-1941-8BD1-783A86E04224}"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0ADE548-EA43-7D4F-BB13-68B6AB7CBFD0}" type="datetimeFigureOut">
              <a:rPr lang="en-US" smtClean="0"/>
              <a:t>11/14/2024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155D373-4FE5-1941-8BD1-783A86E04224}"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0ADE548-EA43-7D4F-BB13-68B6AB7CBFD0}" type="datetimeFigureOut">
              <a:rPr lang="en-US" smtClean="0"/>
              <a:t>11/14/2024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155D373-4FE5-1941-8BD1-783A86E04224}"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Drag picture to placeholder or click icon to add</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0ADE548-EA43-7D4F-BB13-68B6AB7CBFD0}" type="datetimeFigureOut">
              <a:rPr lang="en-US" smtClean="0"/>
              <a:t>11/14/2024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155D373-4FE5-1941-8BD1-783A86E04224}"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0ADE548-EA43-7D4F-BB13-68B6AB7CBFD0}" type="datetimeFigureOut">
              <a:rPr lang="en-US" smtClean="0"/>
              <a:t>11/14/2024</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155D373-4FE5-1941-8BD1-783A86E04224}" type="slidenum">
              <a:rPr lang="en-US" smtClean="0"/>
              <a:t>‹#›</a:t>
            </a:fld>
            <a:endParaRPr lang="en-US" dirty="0"/>
          </a:p>
        </p:txBody>
      </p:sp>
    </p:spTree>
    <p:extLst>
      <p:ext uri="{BB962C8B-B14F-4D97-AF65-F5344CB8AC3E}">
        <p14:creationId xmlns:p14="http://schemas.microsoft.com/office/powerpoint/2010/main" val="1844085781"/>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83" r:id="rId5"/>
    <p:sldLayoutId id="2147483784" r:id="rId6"/>
    <p:sldLayoutId id="2147483785" r:id="rId7"/>
    <p:sldLayoutId id="2147483788" r:id="rId8"/>
    <p:sldLayoutId id="2147483789" r:id="rId9"/>
    <p:sldLayoutId id="2147483790" r:id="rId10"/>
    <p:sldLayoutId id="214748379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A62C20-B034-FA47-AAC9-58B842383E31}"/>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Autofit/>
          </a:bodyPr>
          <a:lstStyle/>
          <a:p>
            <a:r>
              <a:rPr lang="en-US"/>
              <a:t>Click to edit Master title style</a:t>
            </a:r>
          </a:p>
        </p:txBody>
      </p:sp>
      <p:sp>
        <p:nvSpPr>
          <p:cNvPr id="4" name="Date Placeholder 3">
            <a:extLst>
              <a:ext uri="{FF2B5EF4-FFF2-40B4-BE49-F238E27FC236}">
                <a16:creationId xmlns:a16="http://schemas.microsoft.com/office/drawing/2014/main" id="{1F960621-51BB-E445-A366-7CB8A5B76554}"/>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C86C9F8-634A-4669-9CAD-E0C2F6C69A26}" type="datetime1">
              <a:rPr lang="en-US" smtClean="0"/>
              <a:t>11/14/2024</a:t>
            </a:fld>
            <a:endParaRPr lang="en-US"/>
          </a:p>
        </p:txBody>
      </p:sp>
      <p:sp>
        <p:nvSpPr>
          <p:cNvPr id="5" name="Footer Placeholder 4">
            <a:extLst>
              <a:ext uri="{FF2B5EF4-FFF2-40B4-BE49-F238E27FC236}">
                <a16:creationId xmlns:a16="http://schemas.microsoft.com/office/drawing/2014/main" id="{A2390447-F44F-E44D-9DB9-725C1A2C56D1}"/>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BE21D7E-FDB6-DC4C-8E88-71D4A070B0E3}"/>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F844321-38D0-4A4E-B923-6C5315760B84}" type="slidenum">
              <a:rPr lang="en-US" smtClean="0"/>
              <a:t>‹#›</a:t>
            </a:fld>
            <a:endParaRPr lang="en-US"/>
          </a:p>
        </p:txBody>
      </p:sp>
      <p:sp>
        <p:nvSpPr>
          <p:cNvPr id="7" name="Text Placeholder 2">
            <a:extLst>
              <a:ext uri="{FF2B5EF4-FFF2-40B4-BE49-F238E27FC236}">
                <a16:creationId xmlns:a16="http://schemas.microsoft.com/office/drawing/2014/main" id="{B15A8461-8380-E349-AA43-725BC81872EF}"/>
              </a:ext>
            </a:extLst>
          </p:cNvPr>
          <p:cNvSpPr>
            <a:spLocks noGrp="1"/>
          </p:cNvSpPr>
          <p:nvPr>
            <p:ph type="body" idx="1"/>
          </p:nvPr>
        </p:nvSpPr>
        <p:spPr>
          <a:xfrm>
            <a:off x="628650" y="1369219"/>
            <a:ext cx="7886700" cy="3263504"/>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4529744"/>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Lst>
  <p:hf hdr="0" ftr="0" dt="0"/>
  <p:txStyles>
    <p:titleStyle>
      <a:lvl1pPr algn="l" defTabSz="685800" rtl="0" eaLnBrk="1" latinLnBrk="0" hangingPunct="1">
        <a:lnSpc>
          <a:spcPct val="100000"/>
        </a:lnSpc>
        <a:spcBef>
          <a:spcPct val="0"/>
        </a:spcBef>
        <a:buNone/>
        <a:defRPr sz="3300" b="1" kern="1200">
          <a:solidFill>
            <a:schemeClr val="tx1"/>
          </a:solidFill>
          <a:latin typeface="+mj-lt"/>
          <a:ea typeface="+mj-ea"/>
          <a:cs typeface="+mj-cs"/>
        </a:defRPr>
      </a:lvl1pPr>
    </p:titleStyle>
    <p:bodyStyle>
      <a:lvl1pPr marL="171450" indent="-171450" algn="l" defTabSz="685800" rtl="0" eaLnBrk="1" latinLnBrk="0" hangingPunct="1">
        <a:lnSpc>
          <a:spcPct val="100000"/>
        </a:lnSpc>
        <a:spcBef>
          <a:spcPts val="750"/>
        </a:spcBef>
        <a:spcAft>
          <a:spcPts val="750"/>
        </a:spcAft>
        <a:buClr>
          <a:srgbClr val="90C740"/>
        </a:buClr>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spcAft>
          <a:spcPts val="750"/>
        </a:spcAft>
        <a:buClr>
          <a:srgbClr val="90C740"/>
        </a:buClr>
        <a:buSzPct val="75000"/>
        <a:buFont typeface="Proxima Nova" panose="02000506030000020004" pitchFamily="50" charset="0"/>
        <a:buChar char="⊲"/>
        <a:defRPr sz="1800" kern="1200">
          <a:solidFill>
            <a:schemeClr val="tx1"/>
          </a:solidFill>
          <a:latin typeface="+mn-lt"/>
          <a:ea typeface="+mn-ea"/>
          <a:cs typeface="+mn-cs"/>
        </a:defRPr>
      </a:lvl2pPr>
      <a:lvl3pPr marL="857250" indent="-171450" algn="l" defTabSz="685800" rtl="0" eaLnBrk="1" latinLnBrk="0" hangingPunct="1">
        <a:lnSpc>
          <a:spcPct val="100000"/>
        </a:lnSpc>
        <a:spcBef>
          <a:spcPts val="375"/>
        </a:spcBef>
        <a:spcAft>
          <a:spcPts val="750"/>
        </a:spcAft>
        <a:buClr>
          <a:srgbClr val="90C740"/>
        </a:buClr>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spcAft>
          <a:spcPts val="750"/>
        </a:spcAft>
        <a:buClr>
          <a:srgbClr val="90C740"/>
        </a:buClr>
        <a:buFont typeface="Arial" panose="020B0604020202020204" pitchFamily="34" charset="0"/>
        <a:buChar char="•"/>
        <a:defRPr sz="180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spcAft>
          <a:spcPts val="750"/>
        </a:spcAft>
        <a:buClr>
          <a:srgbClr val="90C740"/>
        </a:buClr>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microsoft.com/office/2018/10/relationships/comments" Target="../comments/modernComment_127_76B858BD.xml"/><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hyperlink" Target="mailto:SHeap@bos.lacounty.gov" TargetMode="Externa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3.png"/><Relationship Id="rId1" Type="http://schemas.openxmlformats.org/officeDocument/2006/relationships/slideLayout" Target="../slideLayouts/slideLayout6.xml"/><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3.png"/><Relationship Id="rId1" Type="http://schemas.openxmlformats.org/officeDocument/2006/relationships/slideLayout" Target="../slideLayouts/slideLayout6.xml"/><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507CFF0-574B-93BE-2755-D6FD099734D5}"/>
              </a:ext>
            </a:extLst>
          </p:cNvPr>
          <p:cNvSpPr/>
          <p:nvPr/>
        </p:nvSpPr>
        <p:spPr>
          <a:xfrm>
            <a:off x="0" y="0"/>
            <a:ext cx="9144000" cy="1086100"/>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388C312-9EF6-E699-E02E-32FDC2CFFE07}"/>
              </a:ext>
            </a:extLst>
          </p:cNvPr>
          <p:cNvPicPr>
            <a:picLocks noChangeAspect="1"/>
          </p:cNvPicPr>
          <p:nvPr/>
        </p:nvPicPr>
        <p:blipFill rotWithShape="1">
          <a:blip r:embed="rId2"/>
          <a:srcRect l="26667" t="41751" r="67310" b="37239"/>
          <a:stretch/>
        </p:blipFill>
        <p:spPr bwMode="auto">
          <a:xfrm>
            <a:off x="3966210" y="1328454"/>
            <a:ext cx="1211580" cy="1188720"/>
          </a:xfrm>
          <a:prstGeom prst="rect">
            <a:avLst/>
          </a:prstGeom>
          <a:ln>
            <a:noFill/>
          </a:ln>
          <a:extLst>
            <a:ext uri="{53640926-AAD7-44D8-BBD7-CCE9431645EC}">
              <a14:shadowObscured xmlns:a14="http://schemas.microsoft.com/office/drawing/2010/main"/>
            </a:ext>
          </a:extLst>
        </p:spPr>
      </p:pic>
      <p:pic>
        <p:nvPicPr>
          <p:cNvPr id="2" name="Picture 1">
            <a:extLst>
              <a:ext uri="{FF2B5EF4-FFF2-40B4-BE49-F238E27FC236}">
                <a16:creationId xmlns:a16="http://schemas.microsoft.com/office/drawing/2014/main" id="{C9E34941-EFCD-1D1E-BC09-6BB9736E68E7}"/>
              </a:ext>
            </a:extLst>
          </p:cNvPr>
          <p:cNvPicPr>
            <a:picLocks noChangeAspect="1"/>
          </p:cNvPicPr>
          <p:nvPr/>
        </p:nvPicPr>
        <p:blipFill rotWithShape="1">
          <a:blip r:embed="rId3"/>
          <a:srcRect l="90116" t="79331" r="2838" b="12453"/>
          <a:stretch/>
        </p:blipFill>
        <p:spPr bwMode="auto">
          <a:xfrm>
            <a:off x="3386634" y="245001"/>
            <a:ext cx="2029429" cy="665565"/>
          </a:xfrm>
          <a:prstGeom prst="rect">
            <a:avLst/>
          </a:prstGeom>
          <a:ln>
            <a:noFill/>
          </a:ln>
          <a:extLst>
            <a:ext uri="{53640926-AAD7-44D8-BBD7-CCE9431645EC}">
              <a14:shadowObscured xmlns:a14="http://schemas.microsoft.com/office/drawing/2010/main"/>
            </a:ext>
          </a:extLst>
        </p:spPr>
      </p:pic>
      <p:sp>
        <p:nvSpPr>
          <p:cNvPr id="4" name="Title 2"/>
          <p:cNvSpPr txBox="1">
            <a:spLocks/>
          </p:cNvSpPr>
          <p:nvPr/>
        </p:nvSpPr>
        <p:spPr>
          <a:xfrm>
            <a:off x="1393923" y="4326804"/>
            <a:ext cx="6356152" cy="406922"/>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altLang="en-US" sz="2400" b="1" dirty="0">
                <a:ln w="10160">
                  <a:noFill/>
                  <a:prstDash val="solid"/>
                </a:ln>
                <a:effectLst>
                  <a:outerShdw blurRad="38100" dist="22860" dir="5400000" algn="tl" rotWithShape="0">
                    <a:srgbClr val="000000">
                      <a:alpha val="30000"/>
                    </a:srgbClr>
                  </a:outerShdw>
                </a:effectLst>
                <a:latin typeface="+mn-lt"/>
              </a:rPr>
              <a:t>COUNTY OF LOS ANGELES</a:t>
            </a:r>
          </a:p>
          <a:p>
            <a:pPr>
              <a:lnSpc>
                <a:spcPct val="100000"/>
              </a:lnSpc>
            </a:pPr>
            <a:r>
              <a:rPr lang="en-US" altLang="en-US" sz="2400" b="1" dirty="0">
                <a:ln w="10160">
                  <a:noFill/>
                  <a:prstDash val="solid"/>
                </a:ln>
                <a:effectLst>
                  <a:outerShdw blurRad="38100" dist="22860" dir="5400000" algn="tl" rotWithShape="0">
                    <a:srgbClr val="000000">
                      <a:alpha val="30000"/>
                    </a:srgbClr>
                  </a:outerShdw>
                </a:effectLst>
                <a:latin typeface="+mn-lt"/>
              </a:rPr>
              <a:t>OLIVE VIEW-UCLA MEDICAL CENTER</a:t>
            </a:r>
          </a:p>
          <a:p>
            <a:pPr>
              <a:lnSpc>
                <a:spcPct val="100000"/>
              </a:lnSpc>
            </a:pPr>
            <a:r>
              <a:rPr lang="en-US" altLang="en-US" sz="2400" b="1" dirty="0">
                <a:ln w="10160">
                  <a:noFill/>
                  <a:prstDash val="solid"/>
                </a:ln>
                <a:effectLst>
                  <a:outerShdw blurRad="38100" dist="22860" dir="5400000" algn="tl" rotWithShape="0">
                    <a:srgbClr val="000000">
                      <a:alpha val="30000"/>
                    </a:srgbClr>
                  </a:outerShdw>
                </a:effectLst>
                <a:latin typeface="+mn-lt"/>
              </a:rPr>
              <a:t>Behavioral Health Projects</a:t>
            </a:r>
          </a:p>
          <a:p>
            <a:pPr>
              <a:lnSpc>
                <a:spcPct val="100000"/>
              </a:lnSpc>
            </a:pPr>
            <a:endParaRPr lang="en-US" altLang="en-US" sz="1500" b="1" dirty="0">
              <a:ln w="10160">
                <a:noFill/>
                <a:prstDash val="solid"/>
              </a:ln>
              <a:solidFill>
                <a:schemeClr val="bg1"/>
              </a:solidFill>
              <a:effectLst>
                <a:outerShdw blurRad="38100" dist="22860" dir="5400000" algn="tl" rotWithShape="0">
                  <a:srgbClr val="000000">
                    <a:alpha val="30000"/>
                  </a:srgbClr>
                </a:outerShdw>
              </a:effectLst>
              <a:latin typeface="+mn-lt"/>
            </a:endParaRPr>
          </a:p>
          <a:p>
            <a:endParaRPr lang="en-US" altLang="en-US" sz="2700" b="1" dirty="0">
              <a:ln w="10160">
                <a:noFill/>
                <a:prstDash val="solid"/>
              </a:ln>
              <a:solidFill>
                <a:schemeClr val="bg1"/>
              </a:solidFill>
              <a:effectLst>
                <a:outerShdw blurRad="38100" dist="22860" dir="5400000" algn="tl" rotWithShape="0">
                  <a:srgbClr val="000000">
                    <a:alpha val="30000"/>
                  </a:srgbClr>
                </a:outerShdw>
              </a:effectLst>
              <a:latin typeface="+mn-lt"/>
            </a:endParaRPr>
          </a:p>
          <a:p>
            <a:endParaRPr lang="en-US" altLang="en-US" sz="2700" b="1" dirty="0">
              <a:ln w="10160">
                <a:noFill/>
                <a:prstDash val="solid"/>
              </a:ln>
              <a:solidFill>
                <a:schemeClr val="bg1"/>
              </a:solidFill>
              <a:effectLst>
                <a:outerShdw blurRad="38100" dist="22860" dir="5400000" algn="tl" rotWithShape="0">
                  <a:srgbClr val="000000">
                    <a:alpha val="30000"/>
                  </a:srgbClr>
                </a:outerShdw>
              </a:effectLst>
              <a:latin typeface="+mn-lt"/>
            </a:endParaRPr>
          </a:p>
        </p:txBody>
      </p:sp>
      <p:pic>
        <p:nvPicPr>
          <p:cNvPr id="8" name="Picture 7">
            <a:extLst>
              <a:ext uri="{FF2B5EF4-FFF2-40B4-BE49-F238E27FC236}">
                <a16:creationId xmlns:a16="http://schemas.microsoft.com/office/drawing/2014/main" id="{72A0E212-3FFB-450D-126E-D4035D55CC07}"/>
              </a:ext>
            </a:extLst>
          </p:cNvPr>
          <p:cNvPicPr>
            <a:picLocks noChangeAspect="1"/>
          </p:cNvPicPr>
          <p:nvPr/>
        </p:nvPicPr>
        <p:blipFill>
          <a:blip r:embed="rId4"/>
          <a:stretch>
            <a:fillRect/>
          </a:stretch>
        </p:blipFill>
        <p:spPr>
          <a:xfrm>
            <a:off x="343615" y="377413"/>
            <a:ext cx="2159711" cy="362469"/>
          </a:xfrm>
          <a:prstGeom prst="rect">
            <a:avLst/>
          </a:prstGeom>
          <a:solidFill>
            <a:srgbClr val="002060"/>
          </a:solidFill>
        </p:spPr>
      </p:pic>
      <p:sp>
        <p:nvSpPr>
          <p:cNvPr id="10" name="Title 2">
            <a:extLst>
              <a:ext uri="{FF2B5EF4-FFF2-40B4-BE49-F238E27FC236}">
                <a16:creationId xmlns:a16="http://schemas.microsoft.com/office/drawing/2014/main" id="{4A5DB183-99D3-01D7-8F08-1EA7FC25FCF6}"/>
              </a:ext>
            </a:extLst>
          </p:cNvPr>
          <p:cNvSpPr txBox="1">
            <a:spLocks/>
          </p:cNvSpPr>
          <p:nvPr/>
        </p:nvSpPr>
        <p:spPr>
          <a:xfrm>
            <a:off x="1235754" y="4085384"/>
            <a:ext cx="6672491" cy="391402"/>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1" dirty="0"/>
              <a:t>Sylmar Neighborhood Council Meeting</a:t>
            </a:r>
          </a:p>
          <a:p>
            <a:r>
              <a:rPr lang="en-US" sz="1800" b="1" dirty="0"/>
              <a:t>October 24, 2024</a:t>
            </a:r>
            <a:endParaRPr lang="en-US" altLang="en-US" sz="1800" b="1" dirty="0">
              <a:ln w="10160">
                <a:noFill/>
                <a:prstDash val="solid"/>
              </a:ln>
              <a:effectLst>
                <a:outerShdw blurRad="38100" dist="22860" dir="5400000" algn="tl" rotWithShape="0">
                  <a:srgbClr val="000000">
                    <a:alpha val="30000"/>
                  </a:srgbClr>
                </a:outerShdw>
              </a:effectLst>
            </a:endParaRPr>
          </a:p>
        </p:txBody>
      </p:sp>
      <p:sp>
        <p:nvSpPr>
          <p:cNvPr id="3" name="Rectangle 2">
            <a:extLst>
              <a:ext uri="{FF2B5EF4-FFF2-40B4-BE49-F238E27FC236}">
                <a16:creationId xmlns:a16="http://schemas.microsoft.com/office/drawing/2014/main" id="{40900692-29BE-E1D3-72AB-E0282E2B8A9F}"/>
              </a:ext>
            </a:extLst>
          </p:cNvPr>
          <p:cNvSpPr/>
          <p:nvPr/>
        </p:nvSpPr>
        <p:spPr>
          <a:xfrm>
            <a:off x="0" y="1086100"/>
            <a:ext cx="9144000" cy="45719"/>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9F87FAF-45FF-C599-352D-F1E0CA474974}"/>
              </a:ext>
            </a:extLst>
          </p:cNvPr>
          <p:cNvSpPr/>
          <p:nvPr/>
        </p:nvSpPr>
        <p:spPr>
          <a:xfrm>
            <a:off x="0" y="4596938"/>
            <a:ext cx="9144000" cy="538249"/>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15E68E7-4590-586B-7944-3DE3A855F40B}"/>
              </a:ext>
            </a:extLst>
          </p:cNvPr>
          <p:cNvPicPr>
            <a:picLocks noChangeAspect="1"/>
          </p:cNvPicPr>
          <p:nvPr/>
        </p:nvPicPr>
        <p:blipFill rotWithShape="1">
          <a:blip r:embed="rId5"/>
          <a:srcRect l="1363" t="18048" r="90076" b="74814"/>
          <a:stretch/>
        </p:blipFill>
        <p:spPr bwMode="auto">
          <a:xfrm>
            <a:off x="6358597" y="311223"/>
            <a:ext cx="2229730" cy="52309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65294018"/>
      </p:ext>
    </p:extLst>
  </p:cSld>
  <p:clrMapOvr>
    <a:masterClrMapping/>
  </p:clrMapOvr>
  <mc:AlternateContent xmlns:mc="http://schemas.openxmlformats.org/markup-compatibility/2006" xmlns:p14="http://schemas.microsoft.com/office/powerpoint/2010/main">
    <mc:Choice Requires="p14">
      <p:transition spd="slow" p14:dur="1500" advClick="0" advTm="4573">
        <p:random/>
      </p:transition>
    </mc:Choice>
    <mc:Fallback xmlns="">
      <p:transition spd="slow" advClick="0" advTm="4573">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771DBB-3177-BAC4-2441-058BF9CA1898}"/>
              </a:ext>
            </a:extLst>
          </p:cNvPr>
          <p:cNvPicPr>
            <a:picLocks noChangeAspect="1"/>
          </p:cNvPicPr>
          <p:nvPr/>
        </p:nvPicPr>
        <p:blipFill rotWithShape="1">
          <a:blip r:embed="rId2"/>
          <a:srcRect l="3788" t="19393" r="52576" b="7072"/>
          <a:stretch/>
        </p:blipFill>
        <p:spPr bwMode="auto">
          <a:xfrm>
            <a:off x="403166" y="112942"/>
            <a:ext cx="8337666" cy="3951706"/>
          </a:xfrm>
          <a:prstGeom prst="rect">
            <a:avLst/>
          </a:prstGeom>
          <a:ln>
            <a:noFill/>
          </a:ln>
          <a:extLst>
            <a:ext uri="{53640926-AAD7-44D8-BBD7-CCE9431645EC}">
              <a14:shadowObscured xmlns:a14="http://schemas.microsoft.com/office/drawing/2010/main"/>
            </a:ext>
          </a:extLst>
        </p:spPr>
      </p:pic>
      <p:sp>
        <p:nvSpPr>
          <p:cNvPr id="7" name="Rectangle 10">
            <a:extLst>
              <a:ext uri="{FF2B5EF4-FFF2-40B4-BE49-F238E27FC236}">
                <a16:creationId xmlns:a16="http://schemas.microsoft.com/office/drawing/2014/main" id="{E483C318-16C2-49F8-A5BD-F2E07BEC187D}"/>
              </a:ext>
            </a:extLst>
          </p:cNvPr>
          <p:cNvSpPr>
            <a:spLocks noChangeArrowheads="1"/>
          </p:cNvSpPr>
          <p:nvPr/>
        </p:nvSpPr>
        <p:spPr bwMode="auto">
          <a:xfrm>
            <a:off x="249381" y="4273839"/>
            <a:ext cx="8337666" cy="487298"/>
          </a:xfrm>
          <a:prstGeom prst="rect">
            <a:avLst/>
          </a:prstGeom>
          <a:noFill/>
          <a:ln>
            <a:noFill/>
          </a:ln>
        </p:spPr>
        <p:txBody>
          <a:bodyPr anchor="ctr"/>
          <a:lstStyle>
            <a:lvl1pPr>
              <a:spcBef>
                <a:spcPct val="20000"/>
              </a:spcBef>
              <a:buClr>
                <a:schemeClr val="accent1"/>
              </a:buClr>
              <a:buSzPct val="65000"/>
              <a:buFont typeface="Wingdings" charset="2"/>
              <a:buChar char="n"/>
              <a:tabLst>
                <a:tab pos="4519613" algn="l"/>
              </a:tabLst>
              <a:defRPr sz="3000">
                <a:solidFill>
                  <a:schemeClr val="tx1"/>
                </a:solidFill>
                <a:latin typeface="Arial" charset="0"/>
              </a:defRPr>
            </a:lvl1pPr>
            <a:lvl2pPr marL="742950" indent="-285750">
              <a:spcBef>
                <a:spcPct val="20000"/>
              </a:spcBef>
              <a:buClr>
                <a:schemeClr val="accent2"/>
              </a:buClr>
              <a:buSzPct val="60000"/>
              <a:buFont typeface="Wingdings" charset="2"/>
              <a:buChar char="q"/>
              <a:tabLst>
                <a:tab pos="4519613" algn="l"/>
              </a:tabLst>
              <a:defRPr sz="2600">
                <a:solidFill>
                  <a:schemeClr val="tx1"/>
                </a:solidFill>
                <a:latin typeface="Arial" charset="0"/>
              </a:defRPr>
            </a:lvl2pPr>
            <a:lvl3pPr marL="1143000" indent="-228600">
              <a:spcBef>
                <a:spcPct val="20000"/>
              </a:spcBef>
              <a:buClr>
                <a:schemeClr val="accent1"/>
              </a:buClr>
              <a:buSzPct val="65000"/>
              <a:buFont typeface="Wingdings" charset="2"/>
              <a:buChar char="n"/>
              <a:tabLst>
                <a:tab pos="4519613" algn="l"/>
              </a:tabLst>
              <a:defRPr sz="2200">
                <a:solidFill>
                  <a:schemeClr val="tx1"/>
                </a:solidFill>
                <a:latin typeface="Arial" charset="0"/>
              </a:defRPr>
            </a:lvl3pPr>
            <a:lvl4pPr marL="1600200" indent="-228600">
              <a:spcBef>
                <a:spcPct val="20000"/>
              </a:spcBef>
              <a:buClr>
                <a:schemeClr val="accent2"/>
              </a:buClr>
              <a:buSzPct val="70000"/>
              <a:buFont typeface="Wingdings" charset="2"/>
              <a:buChar char="q"/>
              <a:tabLst>
                <a:tab pos="4519613" algn="l"/>
              </a:tabLst>
              <a:defRPr sz="2000">
                <a:solidFill>
                  <a:schemeClr val="tx1"/>
                </a:solidFill>
                <a:latin typeface="Arial" charset="0"/>
              </a:defRPr>
            </a:lvl4pPr>
            <a:lvl5pPr marL="2057400" indent="-228600">
              <a:spcBef>
                <a:spcPct val="20000"/>
              </a:spcBef>
              <a:buClr>
                <a:schemeClr val="accent1"/>
              </a:buClr>
              <a:buSzPct val="75000"/>
              <a:buFont typeface="Wingdings" charset="2"/>
              <a:buChar char="§"/>
              <a:tabLst>
                <a:tab pos="4519613" algn="l"/>
              </a:tabLst>
              <a:defRPr sz="2000">
                <a:solidFill>
                  <a:schemeClr val="tx1"/>
                </a:solidFill>
                <a:latin typeface="Arial" charset="0"/>
              </a:defRPr>
            </a:lvl5pPr>
            <a:lvl6pPr marL="2514600" indent="-228600" eaLnBrk="0" fontAlgn="base" hangingPunct="0">
              <a:spcBef>
                <a:spcPct val="20000"/>
              </a:spcBef>
              <a:spcAft>
                <a:spcPct val="0"/>
              </a:spcAft>
              <a:buClr>
                <a:schemeClr val="accent1"/>
              </a:buClr>
              <a:buSzPct val="75000"/>
              <a:buFont typeface="Wingdings" charset="2"/>
              <a:buChar char="§"/>
              <a:tabLst>
                <a:tab pos="4519613" algn="l"/>
              </a:tabLst>
              <a:defRPr sz="2000">
                <a:solidFill>
                  <a:schemeClr val="tx1"/>
                </a:solidFill>
                <a:latin typeface="Arial" charset="0"/>
              </a:defRPr>
            </a:lvl6pPr>
            <a:lvl7pPr marL="2971800" indent="-228600" eaLnBrk="0" fontAlgn="base" hangingPunct="0">
              <a:spcBef>
                <a:spcPct val="20000"/>
              </a:spcBef>
              <a:spcAft>
                <a:spcPct val="0"/>
              </a:spcAft>
              <a:buClr>
                <a:schemeClr val="accent1"/>
              </a:buClr>
              <a:buSzPct val="75000"/>
              <a:buFont typeface="Wingdings" charset="2"/>
              <a:buChar char="§"/>
              <a:tabLst>
                <a:tab pos="4519613" algn="l"/>
              </a:tabLst>
              <a:defRPr sz="2000">
                <a:solidFill>
                  <a:schemeClr val="tx1"/>
                </a:solidFill>
                <a:latin typeface="Arial" charset="0"/>
              </a:defRPr>
            </a:lvl7pPr>
            <a:lvl8pPr marL="3429000" indent="-228600" eaLnBrk="0" fontAlgn="base" hangingPunct="0">
              <a:spcBef>
                <a:spcPct val="20000"/>
              </a:spcBef>
              <a:spcAft>
                <a:spcPct val="0"/>
              </a:spcAft>
              <a:buClr>
                <a:schemeClr val="accent1"/>
              </a:buClr>
              <a:buSzPct val="75000"/>
              <a:buFont typeface="Wingdings" charset="2"/>
              <a:buChar char="§"/>
              <a:tabLst>
                <a:tab pos="4519613" algn="l"/>
              </a:tabLst>
              <a:defRPr sz="2000">
                <a:solidFill>
                  <a:schemeClr val="tx1"/>
                </a:solidFill>
                <a:latin typeface="Arial" charset="0"/>
              </a:defRPr>
            </a:lvl8pPr>
            <a:lvl9pPr marL="3886200" indent="-228600" eaLnBrk="0" fontAlgn="base" hangingPunct="0">
              <a:spcBef>
                <a:spcPct val="20000"/>
              </a:spcBef>
              <a:spcAft>
                <a:spcPct val="0"/>
              </a:spcAft>
              <a:buClr>
                <a:schemeClr val="accent1"/>
              </a:buClr>
              <a:buSzPct val="75000"/>
              <a:buFont typeface="Wingdings" charset="2"/>
              <a:buChar char="§"/>
              <a:tabLst>
                <a:tab pos="4519613" algn="l"/>
              </a:tabLst>
              <a:defRPr sz="2000">
                <a:solidFill>
                  <a:schemeClr val="tx1"/>
                </a:solidFill>
                <a:latin typeface="Arial" charset="0"/>
              </a:defRPr>
            </a:lvl9pPr>
          </a:lstStyle>
          <a:p>
            <a:pPr eaLnBrk="1" hangingPunct="1">
              <a:spcBef>
                <a:spcPct val="0"/>
              </a:spcBef>
              <a:buClrTx/>
              <a:buSzTx/>
              <a:buFontTx/>
              <a:buNone/>
            </a:pPr>
            <a:endParaRPr lang="en-US" altLang="en-US" sz="1500" b="1" u="sng" dirty="0">
              <a:solidFill>
                <a:schemeClr val="tx2"/>
              </a:solidFill>
              <a:latin typeface="Calibri" charset="0"/>
              <a:ea typeface="Calibri" charset="0"/>
              <a:cs typeface="Calibri" charset="0"/>
            </a:endParaRPr>
          </a:p>
          <a:p>
            <a:pPr>
              <a:spcBef>
                <a:spcPct val="0"/>
              </a:spcBef>
              <a:buClrTx/>
              <a:buSzTx/>
              <a:buNone/>
            </a:pPr>
            <a:r>
              <a:rPr lang="en-US" sz="1800" dirty="0">
                <a:solidFill>
                  <a:schemeClr val="bg1"/>
                </a:solidFill>
                <a:latin typeface="Calibri" charset="0"/>
                <a:ea typeface="Calibri Light" charset="0"/>
                <a:cs typeface="Calibri" charset="0"/>
              </a:rPr>
              <a:t>The new proposed project will include 48 treatment and residential beds located on the west end of campus (in orange highlight)</a:t>
            </a:r>
            <a:endParaRPr lang="en-US" sz="1800" dirty="0">
              <a:solidFill>
                <a:srgbClr val="FF0000"/>
              </a:solidFill>
              <a:highlight>
                <a:srgbClr val="FFFF00"/>
              </a:highlight>
              <a:latin typeface="Calibri" charset="0"/>
              <a:ea typeface="Calibri Light" charset="0"/>
              <a:cs typeface="Calibri" charset="0"/>
            </a:endParaRPr>
          </a:p>
          <a:p>
            <a:pPr>
              <a:spcBef>
                <a:spcPct val="0"/>
              </a:spcBef>
              <a:buClrTx/>
              <a:buSzTx/>
              <a:buNone/>
            </a:pPr>
            <a:endParaRPr lang="en-US" altLang="en-US" sz="1500" dirty="0">
              <a:solidFill>
                <a:schemeClr val="tx2"/>
              </a:solidFill>
              <a:latin typeface="Calibri Light" charset="0"/>
              <a:ea typeface="Calibri Light" charset="0"/>
              <a:cs typeface="Calibri Light" charset="0"/>
            </a:endParaRPr>
          </a:p>
        </p:txBody>
      </p:sp>
      <p:sp>
        <p:nvSpPr>
          <p:cNvPr id="5" name="Freeform: Shape 4">
            <a:extLst>
              <a:ext uri="{FF2B5EF4-FFF2-40B4-BE49-F238E27FC236}">
                <a16:creationId xmlns:a16="http://schemas.microsoft.com/office/drawing/2014/main" id="{6559A7CB-16F1-87AE-A27A-313EA19E0E9E}"/>
              </a:ext>
            </a:extLst>
          </p:cNvPr>
          <p:cNvSpPr/>
          <p:nvPr/>
        </p:nvSpPr>
        <p:spPr>
          <a:xfrm>
            <a:off x="6140548" y="626012"/>
            <a:ext cx="1638886" cy="1033976"/>
          </a:xfrm>
          <a:custGeom>
            <a:avLst/>
            <a:gdLst>
              <a:gd name="connsiteX0" fmla="*/ 0 w 1638886"/>
              <a:gd name="connsiteY0" fmla="*/ 548640 h 1033976"/>
              <a:gd name="connsiteX1" fmla="*/ 225083 w 1638886"/>
              <a:gd name="connsiteY1" fmla="*/ 555674 h 1033976"/>
              <a:gd name="connsiteX2" fmla="*/ 1202787 w 1638886"/>
              <a:gd name="connsiteY2" fmla="*/ 42203 h 1033976"/>
              <a:gd name="connsiteX3" fmla="*/ 1427870 w 1638886"/>
              <a:gd name="connsiteY3" fmla="*/ 0 h 1033976"/>
              <a:gd name="connsiteX4" fmla="*/ 1540412 w 1638886"/>
              <a:gd name="connsiteY4" fmla="*/ 70339 h 1033976"/>
              <a:gd name="connsiteX5" fmla="*/ 1610750 w 1638886"/>
              <a:gd name="connsiteY5" fmla="*/ 218050 h 1033976"/>
              <a:gd name="connsiteX6" fmla="*/ 1554480 w 1638886"/>
              <a:gd name="connsiteY6" fmla="*/ 407963 h 1033976"/>
              <a:gd name="connsiteX7" fmla="*/ 1505243 w 1638886"/>
              <a:gd name="connsiteY7" fmla="*/ 597877 h 1033976"/>
              <a:gd name="connsiteX8" fmla="*/ 1505243 w 1638886"/>
              <a:gd name="connsiteY8" fmla="*/ 773723 h 1033976"/>
              <a:gd name="connsiteX9" fmla="*/ 1638886 w 1638886"/>
              <a:gd name="connsiteY9" fmla="*/ 900333 h 1033976"/>
              <a:gd name="connsiteX10" fmla="*/ 1610750 w 1638886"/>
              <a:gd name="connsiteY10" fmla="*/ 949570 h 1033976"/>
              <a:gd name="connsiteX11" fmla="*/ 1041009 w 1638886"/>
              <a:gd name="connsiteY11" fmla="*/ 1033976 h 1033976"/>
              <a:gd name="connsiteX12" fmla="*/ 942535 w 1638886"/>
              <a:gd name="connsiteY12" fmla="*/ 780757 h 1033976"/>
              <a:gd name="connsiteX13" fmla="*/ 14067 w 1638886"/>
              <a:gd name="connsiteY13" fmla="*/ 794825 h 1033976"/>
              <a:gd name="connsiteX14" fmla="*/ 0 w 1638886"/>
              <a:gd name="connsiteY14" fmla="*/ 548640 h 1033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38886" h="1033976">
                <a:moveTo>
                  <a:pt x="0" y="548640"/>
                </a:moveTo>
                <a:lnTo>
                  <a:pt x="225083" y="555674"/>
                </a:lnTo>
                <a:lnTo>
                  <a:pt x="1202787" y="42203"/>
                </a:lnTo>
                <a:lnTo>
                  <a:pt x="1427870" y="0"/>
                </a:lnTo>
                <a:lnTo>
                  <a:pt x="1540412" y="70339"/>
                </a:lnTo>
                <a:lnTo>
                  <a:pt x="1610750" y="218050"/>
                </a:lnTo>
                <a:lnTo>
                  <a:pt x="1554480" y="407963"/>
                </a:lnTo>
                <a:lnTo>
                  <a:pt x="1505243" y="597877"/>
                </a:lnTo>
                <a:lnTo>
                  <a:pt x="1505243" y="773723"/>
                </a:lnTo>
                <a:lnTo>
                  <a:pt x="1638886" y="900333"/>
                </a:lnTo>
                <a:lnTo>
                  <a:pt x="1610750" y="949570"/>
                </a:lnTo>
                <a:lnTo>
                  <a:pt x="1041009" y="1033976"/>
                </a:lnTo>
                <a:lnTo>
                  <a:pt x="942535" y="780757"/>
                </a:lnTo>
                <a:lnTo>
                  <a:pt x="14067" y="794825"/>
                </a:lnTo>
                <a:lnTo>
                  <a:pt x="0" y="548640"/>
                </a:lnTo>
                <a:close/>
              </a:path>
            </a:pathLst>
          </a:custGeom>
          <a:solidFill>
            <a:srgbClr val="FFC000">
              <a:alpha val="55000"/>
            </a:srgb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1AACBC19-EFED-714C-5251-FF2B53604C8E}"/>
              </a:ext>
            </a:extLst>
          </p:cNvPr>
          <p:cNvSpPr/>
          <p:nvPr/>
        </p:nvSpPr>
        <p:spPr>
          <a:xfrm>
            <a:off x="482138" y="232756"/>
            <a:ext cx="8171411" cy="3034146"/>
          </a:xfrm>
          <a:custGeom>
            <a:avLst/>
            <a:gdLst>
              <a:gd name="connsiteX0" fmla="*/ 3067397 w 8171411"/>
              <a:gd name="connsiteY0" fmla="*/ 748146 h 3034146"/>
              <a:gd name="connsiteX1" fmla="*/ 2826327 w 8171411"/>
              <a:gd name="connsiteY1" fmla="*/ 864524 h 3034146"/>
              <a:gd name="connsiteX2" fmla="*/ 2601884 w 8171411"/>
              <a:gd name="connsiteY2" fmla="*/ 1438102 h 3034146"/>
              <a:gd name="connsiteX3" fmla="*/ 2360815 w 8171411"/>
              <a:gd name="connsiteY3" fmla="*/ 1404851 h 3034146"/>
              <a:gd name="connsiteX4" fmla="*/ 2177935 w 8171411"/>
              <a:gd name="connsiteY4" fmla="*/ 1421477 h 3034146"/>
              <a:gd name="connsiteX5" fmla="*/ 2078182 w 8171411"/>
              <a:gd name="connsiteY5" fmla="*/ 1704109 h 3034146"/>
              <a:gd name="connsiteX6" fmla="*/ 714895 w 8171411"/>
              <a:gd name="connsiteY6" fmla="*/ 2335877 h 3034146"/>
              <a:gd name="connsiteX7" fmla="*/ 448887 w 8171411"/>
              <a:gd name="connsiteY7" fmla="*/ 2410691 h 3034146"/>
              <a:gd name="connsiteX8" fmla="*/ 274320 w 8171411"/>
              <a:gd name="connsiteY8" fmla="*/ 2385753 h 3034146"/>
              <a:gd name="connsiteX9" fmla="*/ 0 w 8171411"/>
              <a:gd name="connsiteY9" fmla="*/ 2626822 h 3034146"/>
              <a:gd name="connsiteX10" fmla="*/ 157942 w 8171411"/>
              <a:gd name="connsiteY10" fmla="*/ 2975957 h 3034146"/>
              <a:gd name="connsiteX11" fmla="*/ 490451 w 8171411"/>
              <a:gd name="connsiteY11" fmla="*/ 3034146 h 3034146"/>
              <a:gd name="connsiteX12" fmla="*/ 2768138 w 8171411"/>
              <a:gd name="connsiteY12" fmla="*/ 2909455 h 3034146"/>
              <a:gd name="connsiteX13" fmla="*/ 3308466 w 8171411"/>
              <a:gd name="connsiteY13" fmla="*/ 2951019 h 3034146"/>
              <a:gd name="connsiteX14" fmla="*/ 4813069 w 8171411"/>
              <a:gd name="connsiteY14" fmla="*/ 2876204 h 3034146"/>
              <a:gd name="connsiteX15" fmla="*/ 5453149 w 8171411"/>
              <a:gd name="connsiteY15" fmla="*/ 2784764 h 3034146"/>
              <a:gd name="connsiteX16" fmla="*/ 6018415 w 8171411"/>
              <a:gd name="connsiteY16" fmla="*/ 2676699 h 3034146"/>
              <a:gd name="connsiteX17" fmla="*/ 8138160 w 8171411"/>
              <a:gd name="connsiteY17" fmla="*/ 2543695 h 3034146"/>
              <a:gd name="connsiteX18" fmla="*/ 8171411 w 8171411"/>
              <a:gd name="connsiteY18" fmla="*/ 1795549 h 3034146"/>
              <a:gd name="connsiteX19" fmla="*/ 8138160 w 8171411"/>
              <a:gd name="connsiteY19" fmla="*/ 1446415 h 3034146"/>
              <a:gd name="connsiteX20" fmla="*/ 8021782 w 8171411"/>
              <a:gd name="connsiteY20" fmla="*/ 1346662 h 3034146"/>
              <a:gd name="connsiteX21" fmla="*/ 7705898 w 8171411"/>
              <a:gd name="connsiteY21" fmla="*/ 1346662 h 3034146"/>
              <a:gd name="connsiteX22" fmla="*/ 7331826 w 8171411"/>
              <a:gd name="connsiteY22" fmla="*/ 1221971 h 3034146"/>
              <a:gd name="connsiteX23" fmla="*/ 7215447 w 8171411"/>
              <a:gd name="connsiteY23" fmla="*/ 1039091 h 3034146"/>
              <a:gd name="connsiteX24" fmla="*/ 7323513 w 8171411"/>
              <a:gd name="connsiteY24" fmla="*/ 606829 h 3034146"/>
              <a:gd name="connsiteX25" fmla="*/ 7265324 w 8171411"/>
              <a:gd name="connsiteY25" fmla="*/ 432262 h 3034146"/>
              <a:gd name="connsiteX26" fmla="*/ 7049193 w 8171411"/>
              <a:gd name="connsiteY26" fmla="*/ 332509 h 3034146"/>
              <a:gd name="connsiteX27" fmla="*/ 6758247 w 8171411"/>
              <a:gd name="connsiteY27" fmla="*/ 415637 h 3034146"/>
              <a:gd name="connsiteX28" fmla="*/ 6284422 w 8171411"/>
              <a:gd name="connsiteY28" fmla="*/ 282633 h 3034146"/>
              <a:gd name="connsiteX29" fmla="*/ 5486400 w 8171411"/>
              <a:gd name="connsiteY29" fmla="*/ 0 h 3034146"/>
              <a:gd name="connsiteX30" fmla="*/ 5261957 w 8171411"/>
              <a:gd name="connsiteY30" fmla="*/ 174568 h 3034146"/>
              <a:gd name="connsiteX31" fmla="*/ 4472247 w 8171411"/>
              <a:gd name="connsiteY31" fmla="*/ 1221971 h 3034146"/>
              <a:gd name="connsiteX32" fmla="*/ 4247804 w 8171411"/>
              <a:gd name="connsiteY32" fmla="*/ 1155469 h 3034146"/>
              <a:gd name="connsiteX33" fmla="*/ 4081549 w 8171411"/>
              <a:gd name="connsiteY33" fmla="*/ 1197033 h 3034146"/>
              <a:gd name="connsiteX34" fmla="*/ 3599411 w 8171411"/>
              <a:gd name="connsiteY34" fmla="*/ 1097280 h 3034146"/>
              <a:gd name="connsiteX35" fmla="*/ 3258589 w 8171411"/>
              <a:gd name="connsiteY35" fmla="*/ 889462 h 3034146"/>
              <a:gd name="connsiteX36" fmla="*/ 3067397 w 8171411"/>
              <a:gd name="connsiteY36" fmla="*/ 748146 h 3034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171411" h="3034146">
                <a:moveTo>
                  <a:pt x="3067397" y="748146"/>
                </a:moveTo>
                <a:lnTo>
                  <a:pt x="2826327" y="864524"/>
                </a:lnTo>
                <a:lnTo>
                  <a:pt x="2601884" y="1438102"/>
                </a:lnTo>
                <a:lnTo>
                  <a:pt x="2360815" y="1404851"/>
                </a:lnTo>
                <a:lnTo>
                  <a:pt x="2177935" y="1421477"/>
                </a:lnTo>
                <a:lnTo>
                  <a:pt x="2078182" y="1704109"/>
                </a:lnTo>
                <a:lnTo>
                  <a:pt x="714895" y="2335877"/>
                </a:lnTo>
                <a:lnTo>
                  <a:pt x="448887" y="2410691"/>
                </a:lnTo>
                <a:lnTo>
                  <a:pt x="274320" y="2385753"/>
                </a:lnTo>
                <a:lnTo>
                  <a:pt x="0" y="2626822"/>
                </a:lnTo>
                <a:lnTo>
                  <a:pt x="157942" y="2975957"/>
                </a:lnTo>
                <a:lnTo>
                  <a:pt x="490451" y="3034146"/>
                </a:lnTo>
                <a:lnTo>
                  <a:pt x="2768138" y="2909455"/>
                </a:lnTo>
                <a:lnTo>
                  <a:pt x="3308466" y="2951019"/>
                </a:lnTo>
                <a:lnTo>
                  <a:pt x="4813069" y="2876204"/>
                </a:lnTo>
                <a:lnTo>
                  <a:pt x="5453149" y="2784764"/>
                </a:lnTo>
                <a:lnTo>
                  <a:pt x="6018415" y="2676699"/>
                </a:lnTo>
                <a:lnTo>
                  <a:pt x="8138160" y="2543695"/>
                </a:lnTo>
                <a:lnTo>
                  <a:pt x="8171411" y="1795549"/>
                </a:lnTo>
                <a:lnTo>
                  <a:pt x="8138160" y="1446415"/>
                </a:lnTo>
                <a:lnTo>
                  <a:pt x="8021782" y="1346662"/>
                </a:lnTo>
                <a:lnTo>
                  <a:pt x="7705898" y="1346662"/>
                </a:lnTo>
                <a:lnTo>
                  <a:pt x="7331826" y="1221971"/>
                </a:lnTo>
                <a:lnTo>
                  <a:pt x="7215447" y="1039091"/>
                </a:lnTo>
                <a:lnTo>
                  <a:pt x="7323513" y="606829"/>
                </a:lnTo>
                <a:lnTo>
                  <a:pt x="7265324" y="432262"/>
                </a:lnTo>
                <a:lnTo>
                  <a:pt x="7049193" y="332509"/>
                </a:lnTo>
                <a:lnTo>
                  <a:pt x="6758247" y="415637"/>
                </a:lnTo>
                <a:lnTo>
                  <a:pt x="6284422" y="282633"/>
                </a:lnTo>
                <a:lnTo>
                  <a:pt x="5486400" y="0"/>
                </a:lnTo>
                <a:lnTo>
                  <a:pt x="5261957" y="174568"/>
                </a:lnTo>
                <a:lnTo>
                  <a:pt x="4472247" y="1221971"/>
                </a:lnTo>
                <a:lnTo>
                  <a:pt x="4247804" y="1155469"/>
                </a:lnTo>
                <a:lnTo>
                  <a:pt x="4081549" y="1197033"/>
                </a:lnTo>
                <a:lnTo>
                  <a:pt x="3599411" y="1097280"/>
                </a:lnTo>
                <a:lnTo>
                  <a:pt x="3258589" y="889462"/>
                </a:lnTo>
                <a:lnTo>
                  <a:pt x="3067397" y="748146"/>
                </a:lnTo>
                <a:close/>
              </a:path>
            </a:pathLst>
          </a:custGeom>
          <a:solidFill>
            <a:schemeClr val="accent1">
              <a:alpha val="0"/>
            </a:schemeClr>
          </a:solidFill>
          <a:ln w="444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Shape 1">
            <a:extLst>
              <a:ext uri="{FF2B5EF4-FFF2-40B4-BE49-F238E27FC236}">
                <a16:creationId xmlns:a16="http://schemas.microsoft.com/office/drawing/2014/main" id="{ACE00793-6E81-AD4D-DBA4-244211BC9650}"/>
              </a:ext>
            </a:extLst>
          </p:cNvPr>
          <p:cNvSpPr/>
          <p:nvPr/>
        </p:nvSpPr>
        <p:spPr>
          <a:xfrm>
            <a:off x="2327564" y="1695796"/>
            <a:ext cx="681643" cy="831273"/>
          </a:xfrm>
          <a:custGeom>
            <a:avLst/>
            <a:gdLst>
              <a:gd name="connsiteX0" fmla="*/ 598516 w 681643"/>
              <a:gd name="connsiteY0" fmla="*/ 66502 h 831273"/>
              <a:gd name="connsiteX1" fmla="*/ 473825 w 681643"/>
              <a:gd name="connsiteY1" fmla="*/ 0 h 831273"/>
              <a:gd name="connsiteX2" fmla="*/ 365760 w 681643"/>
              <a:gd name="connsiteY2" fmla="*/ 16626 h 831273"/>
              <a:gd name="connsiteX3" fmla="*/ 274320 w 681643"/>
              <a:gd name="connsiteY3" fmla="*/ 282633 h 831273"/>
              <a:gd name="connsiteX4" fmla="*/ 224443 w 681643"/>
              <a:gd name="connsiteY4" fmla="*/ 332509 h 831273"/>
              <a:gd name="connsiteX5" fmla="*/ 0 w 681643"/>
              <a:gd name="connsiteY5" fmla="*/ 432262 h 831273"/>
              <a:gd name="connsiteX6" fmla="*/ 41563 w 681643"/>
              <a:gd name="connsiteY6" fmla="*/ 556953 h 831273"/>
              <a:gd name="connsiteX7" fmla="*/ 174567 w 681643"/>
              <a:gd name="connsiteY7" fmla="*/ 831273 h 831273"/>
              <a:gd name="connsiteX8" fmla="*/ 532014 w 681643"/>
              <a:gd name="connsiteY8" fmla="*/ 789709 h 831273"/>
              <a:gd name="connsiteX9" fmla="*/ 656705 w 681643"/>
              <a:gd name="connsiteY9" fmla="*/ 640080 h 831273"/>
              <a:gd name="connsiteX10" fmla="*/ 623454 w 681643"/>
              <a:gd name="connsiteY10" fmla="*/ 407324 h 831273"/>
              <a:gd name="connsiteX11" fmla="*/ 681643 w 681643"/>
              <a:gd name="connsiteY11" fmla="*/ 232757 h 831273"/>
              <a:gd name="connsiteX12" fmla="*/ 598516 w 681643"/>
              <a:gd name="connsiteY12" fmla="*/ 66502 h 831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1643" h="831273">
                <a:moveTo>
                  <a:pt x="598516" y="66502"/>
                </a:moveTo>
                <a:lnTo>
                  <a:pt x="473825" y="0"/>
                </a:lnTo>
                <a:lnTo>
                  <a:pt x="365760" y="16626"/>
                </a:lnTo>
                <a:lnTo>
                  <a:pt x="274320" y="282633"/>
                </a:lnTo>
                <a:lnTo>
                  <a:pt x="224443" y="332509"/>
                </a:lnTo>
                <a:lnTo>
                  <a:pt x="0" y="432262"/>
                </a:lnTo>
                <a:lnTo>
                  <a:pt x="41563" y="556953"/>
                </a:lnTo>
                <a:lnTo>
                  <a:pt x="174567" y="831273"/>
                </a:lnTo>
                <a:lnTo>
                  <a:pt x="532014" y="789709"/>
                </a:lnTo>
                <a:lnTo>
                  <a:pt x="656705" y="640080"/>
                </a:lnTo>
                <a:lnTo>
                  <a:pt x="623454" y="407324"/>
                </a:lnTo>
                <a:lnTo>
                  <a:pt x="681643" y="232757"/>
                </a:lnTo>
                <a:lnTo>
                  <a:pt x="598516" y="66502"/>
                </a:lnTo>
                <a:close/>
              </a:path>
            </a:pathLst>
          </a:custGeom>
          <a:solidFill>
            <a:srgbClr val="EE661A">
              <a:alpha val="49804"/>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C8CCCA5-0A47-2842-FC87-8B8235AE8D74}"/>
              </a:ext>
            </a:extLst>
          </p:cNvPr>
          <p:cNvSpPr txBox="1"/>
          <p:nvPr/>
        </p:nvSpPr>
        <p:spPr>
          <a:xfrm>
            <a:off x="6710448" y="1046735"/>
            <a:ext cx="928948" cy="338554"/>
          </a:xfrm>
          <a:prstGeom prst="rect">
            <a:avLst/>
          </a:prstGeom>
          <a:noFill/>
        </p:spPr>
        <p:txBody>
          <a:bodyPr wrap="square" rtlCol="0">
            <a:spAutoFit/>
          </a:bodyPr>
          <a:lstStyle/>
          <a:p>
            <a:r>
              <a:rPr lang="en-US" sz="1600" b="1" dirty="0"/>
              <a:t>Phase 1</a:t>
            </a:r>
          </a:p>
        </p:txBody>
      </p:sp>
      <p:sp>
        <p:nvSpPr>
          <p:cNvPr id="9" name="TextBox 8">
            <a:extLst>
              <a:ext uri="{FF2B5EF4-FFF2-40B4-BE49-F238E27FC236}">
                <a16:creationId xmlns:a16="http://schemas.microsoft.com/office/drawing/2014/main" id="{D865B2AF-418B-F98A-174B-70E2DCAC5B7D}"/>
              </a:ext>
            </a:extLst>
          </p:cNvPr>
          <p:cNvSpPr txBox="1"/>
          <p:nvPr/>
        </p:nvSpPr>
        <p:spPr>
          <a:xfrm>
            <a:off x="2211185" y="2076326"/>
            <a:ext cx="914400" cy="307777"/>
          </a:xfrm>
          <a:prstGeom prst="rect">
            <a:avLst/>
          </a:prstGeom>
          <a:noFill/>
        </p:spPr>
        <p:txBody>
          <a:bodyPr wrap="square" rtlCol="0">
            <a:spAutoFit/>
          </a:bodyPr>
          <a:lstStyle/>
          <a:p>
            <a:r>
              <a:rPr lang="en-US" sz="1400" b="1" dirty="0">
                <a:solidFill>
                  <a:schemeClr val="bg1"/>
                </a:solidFill>
              </a:rPr>
              <a:t>Proposed</a:t>
            </a:r>
          </a:p>
        </p:txBody>
      </p:sp>
    </p:spTree>
    <p:extLst>
      <p:ext uri="{BB962C8B-B14F-4D97-AF65-F5344CB8AC3E}">
        <p14:creationId xmlns:p14="http://schemas.microsoft.com/office/powerpoint/2010/main" val="24781890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F4F07F8-2EB0-0996-0BA6-F878D39BB6CF}"/>
              </a:ext>
            </a:extLst>
          </p:cNvPr>
          <p:cNvSpPr/>
          <p:nvPr/>
        </p:nvSpPr>
        <p:spPr>
          <a:xfrm>
            <a:off x="628650" y="1433995"/>
            <a:ext cx="8233485" cy="3387387"/>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Document 13">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632" y="0"/>
            <a:ext cx="2436019" cy="2550320"/>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rial"/>
            </a:endParaRPr>
          </a:p>
        </p:txBody>
      </p:sp>
      <p:sp>
        <p:nvSpPr>
          <p:cNvPr id="4" name="Title 3">
            <a:extLst>
              <a:ext uri="{FF2B5EF4-FFF2-40B4-BE49-F238E27FC236}">
                <a16:creationId xmlns:a16="http://schemas.microsoft.com/office/drawing/2014/main" id="{0DE2324C-80F9-0AE5-9FF1-B41FED88D0C8}"/>
              </a:ext>
            </a:extLst>
          </p:cNvPr>
          <p:cNvSpPr>
            <a:spLocks noGrp="1"/>
          </p:cNvSpPr>
          <p:nvPr>
            <p:ph type="title"/>
          </p:nvPr>
        </p:nvSpPr>
        <p:spPr>
          <a:xfrm>
            <a:off x="628650" y="79898"/>
            <a:ext cx="2130137" cy="1354097"/>
          </a:xfrm>
        </p:spPr>
        <p:txBody>
          <a:bodyPr vert="horz" lIns="68580" tIns="34290" rIns="68580" bIns="34290" rtlCol="0" anchor="ctr" anchorCtr="0">
            <a:normAutofit/>
          </a:bodyPr>
          <a:lstStyle/>
          <a:p>
            <a:pPr>
              <a:lnSpc>
                <a:spcPct val="90000"/>
              </a:lnSpc>
            </a:pPr>
            <a:r>
              <a:rPr lang="en-US" sz="2400">
                <a:solidFill>
                  <a:srgbClr val="FFFFFF"/>
                </a:solidFill>
                <a:cs typeface="+mj-cs"/>
              </a:rPr>
              <a:t>County BHCIP Project</a:t>
            </a:r>
          </a:p>
        </p:txBody>
      </p:sp>
      <p:graphicFrame>
        <p:nvGraphicFramePr>
          <p:cNvPr id="2" name="Table 1">
            <a:extLst>
              <a:ext uri="{FF2B5EF4-FFF2-40B4-BE49-F238E27FC236}">
                <a16:creationId xmlns:a16="http://schemas.microsoft.com/office/drawing/2014/main" id="{1FEB1F57-DFFB-885C-876C-03EDA79BCAC9}"/>
              </a:ext>
            </a:extLst>
          </p:cNvPr>
          <p:cNvGraphicFramePr>
            <a:graphicFrameLocks noGrp="1"/>
          </p:cNvGraphicFramePr>
          <p:nvPr>
            <p:extLst>
              <p:ext uri="{D42A27DB-BD31-4B8C-83A1-F6EECF244321}">
                <p14:modId xmlns:p14="http://schemas.microsoft.com/office/powerpoint/2010/main" val="481408876"/>
              </p:ext>
            </p:extLst>
          </p:nvPr>
        </p:nvGraphicFramePr>
        <p:xfrm>
          <a:off x="832282" y="1611259"/>
          <a:ext cx="8029853" cy="3485334"/>
        </p:xfrm>
        <a:graphic>
          <a:graphicData uri="http://schemas.openxmlformats.org/drawingml/2006/table">
            <a:tbl>
              <a:tblPr firstRow="1" firstCol="1" bandRow="1">
                <a:tableStyleId>{5C22544A-7EE6-4342-B048-85BDC9FD1C3A}</a:tableStyleId>
              </a:tblPr>
              <a:tblGrid>
                <a:gridCol w="1893422">
                  <a:extLst>
                    <a:ext uri="{9D8B030D-6E8A-4147-A177-3AD203B41FA5}">
                      <a16:colId xmlns:a16="http://schemas.microsoft.com/office/drawing/2014/main" val="3812705931"/>
                    </a:ext>
                  </a:extLst>
                </a:gridCol>
                <a:gridCol w="6136431">
                  <a:extLst>
                    <a:ext uri="{9D8B030D-6E8A-4147-A177-3AD203B41FA5}">
                      <a16:colId xmlns:a16="http://schemas.microsoft.com/office/drawing/2014/main" val="3988977120"/>
                    </a:ext>
                  </a:extLst>
                </a:gridCol>
              </a:tblGrid>
              <a:tr h="337469">
                <a:tc gridSpan="2">
                  <a:txBody>
                    <a:bodyPr/>
                    <a:lstStyle/>
                    <a:p>
                      <a:pPr marL="0" marR="0" algn="ctr">
                        <a:lnSpc>
                          <a:spcPct val="107000"/>
                        </a:lnSpc>
                        <a:spcBef>
                          <a:spcPts val="0"/>
                        </a:spcBef>
                        <a:spcAft>
                          <a:spcPts val="0"/>
                        </a:spcAft>
                      </a:pPr>
                      <a:r>
                        <a:rPr lang="en-US" sz="1400" kern="100" dirty="0">
                          <a:effectLst/>
                          <a:latin typeface="+mj-lt"/>
                          <a:ea typeface="Calibri" panose="020F0502020204030204" pitchFamily="34" charset="0"/>
                          <a:cs typeface="Arial" panose="020B0604020202020204" pitchFamily="34" charset="0"/>
                        </a:rPr>
                        <a:t>OLIVE VIEW CONTINUUM OF CARE FACILITY</a:t>
                      </a:r>
                    </a:p>
                  </a:txBody>
                  <a:tcPr marL="16178" marR="16178" marT="0" marB="0" anchor="ctr">
                    <a:solidFill>
                      <a:schemeClr val="accent6"/>
                    </a:solidFill>
                  </a:tcPr>
                </a:tc>
                <a:tc hMerge="1">
                  <a:txBody>
                    <a:bodyPr/>
                    <a:lstStyle/>
                    <a:p>
                      <a:pPr marL="0" marR="0">
                        <a:lnSpc>
                          <a:spcPct val="107000"/>
                        </a:lnSpc>
                        <a:spcBef>
                          <a:spcPts val="0"/>
                        </a:spcBef>
                        <a:spcAft>
                          <a:spcPts val="0"/>
                        </a:spcAft>
                      </a:pP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21570" marR="21570" marT="0" marB="0" anchor="ctr"/>
                </a:tc>
                <a:extLst>
                  <a:ext uri="{0D108BD9-81ED-4DB2-BD59-A6C34878D82A}">
                    <a16:rowId xmlns:a16="http://schemas.microsoft.com/office/drawing/2014/main" val="1113771814"/>
                  </a:ext>
                </a:extLst>
              </a:tr>
              <a:tr h="337469">
                <a:tc>
                  <a:txBody>
                    <a:bodyPr/>
                    <a:lstStyle/>
                    <a:p>
                      <a:pPr marL="0" marR="0">
                        <a:lnSpc>
                          <a:spcPct val="107000"/>
                        </a:lnSpc>
                        <a:spcBef>
                          <a:spcPts val="0"/>
                        </a:spcBef>
                        <a:spcAft>
                          <a:spcPts val="0"/>
                        </a:spcAft>
                      </a:pPr>
                      <a:r>
                        <a:rPr lang="en-US" sz="1100" kern="100">
                          <a:solidFill>
                            <a:schemeClr val="accent6">
                              <a:lumMod val="50000"/>
                            </a:schemeClr>
                          </a:solidFill>
                          <a:effectLst/>
                          <a:latin typeface="Calibri" panose="020F0502020204030204" pitchFamily="34" charset="0"/>
                          <a:ea typeface="Calibri" panose="020F0502020204030204" pitchFamily="34" charset="0"/>
                          <a:cs typeface="Arial" panose="020B0604020202020204" pitchFamily="34" charset="0"/>
                        </a:rPr>
                        <a:t>Facility Levels of Care</a:t>
                      </a:r>
                    </a:p>
                  </a:txBody>
                  <a:tcPr marL="16178" marR="16178" marT="0" marB="0" anchor="ctr">
                    <a:solidFill>
                      <a:schemeClr val="accent6">
                        <a:lumMod val="40000"/>
                        <a:lumOff val="60000"/>
                      </a:schemeClr>
                    </a:solidFill>
                  </a:tcPr>
                </a:tc>
                <a:tc>
                  <a:txBody>
                    <a:bodyPr/>
                    <a:lstStyle/>
                    <a:p>
                      <a:pPr marL="0" marR="0" algn="ctr">
                        <a:lnSpc>
                          <a:spcPct val="107000"/>
                        </a:lnSpc>
                        <a:spcBef>
                          <a:spcPts val="0"/>
                        </a:spcBef>
                        <a:spcAft>
                          <a:spcPts val="0"/>
                        </a:spcAft>
                      </a:pPr>
                      <a:r>
                        <a:rPr lang="en-US" sz="1100" b="1" kern="100">
                          <a:solidFill>
                            <a:schemeClr val="accent6">
                              <a:lumMod val="50000"/>
                            </a:schemeClr>
                          </a:solidFill>
                          <a:effectLst/>
                          <a:latin typeface="+mj-lt"/>
                          <a:ea typeface="Calibri" panose="020F0502020204030204" pitchFamily="34" charset="0"/>
                          <a:cs typeface="Arial" panose="020B0604020202020204" pitchFamily="34" charset="0"/>
                        </a:rPr>
                        <a:t>Service Description</a:t>
                      </a:r>
                    </a:p>
                  </a:txBody>
                  <a:tcPr marL="16178" marR="16178" marT="0" marB="0" anchor="ctr">
                    <a:solidFill>
                      <a:schemeClr val="accent6">
                        <a:lumMod val="40000"/>
                        <a:lumOff val="60000"/>
                      </a:schemeClr>
                    </a:solidFill>
                  </a:tcPr>
                </a:tc>
                <a:extLst>
                  <a:ext uri="{0D108BD9-81ED-4DB2-BD59-A6C34878D82A}">
                    <a16:rowId xmlns:a16="http://schemas.microsoft.com/office/drawing/2014/main" val="2481870363"/>
                  </a:ext>
                </a:extLst>
              </a:tr>
              <a:tr h="1056245">
                <a:tc>
                  <a:txBody>
                    <a:bodyPr/>
                    <a:lstStyle/>
                    <a:p>
                      <a:pPr marL="0" marR="0">
                        <a:lnSpc>
                          <a:spcPct val="107000"/>
                        </a:lnSpc>
                        <a:spcBef>
                          <a:spcPts val="0"/>
                        </a:spcBef>
                        <a:spcAft>
                          <a:spcPts val="0"/>
                        </a:spcAft>
                      </a:pPr>
                      <a:r>
                        <a:rPr lang="en-US" sz="1100" kern="100" dirty="0">
                          <a:solidFill>
                            <a:schemeClr val="accent6">
                              <a:lumMod val="50000"/>
                            </a:schemeClr>
                          </a:solidFill>
                          <a:effectLst/>
                          <a:latin typeface="+mj-lt"/>
                        </a:rPr>
                        <a:t>Psychiatric Health Facility (PHF)</a:t>
                      </a:r>
                    </a:p>
                    <a:p>
                      <a:pPr marL="0" marR="0">
                        <a:lnSpc>
                          <a:spcPct val="107000"/>
                        </a:lnSpc>
                        <a:spcBef>
                          <a:spcPts val="0"/>
                        </a:spcBef>
                        <a:spcAft>
                          <a:spcPts val="0"/>
                        </a:spcAft>
                      </a:pPr>
                      <a:r>
                        <a:rPr lang="en-US" sz="1100" kern="100" dirty="0">
                          <a:solidFill>
                            <a:schemeClr val="accent6">
                              <a:lumMod val="50000"/>
                            </a:schemeClr>
                          </a:solidFill>
                          <a:effectLst/>
                          <a:latin typeface="+mj-lt"/>
                          <a:ea typeface="Calibri" panose="020F0502020204030204" pitchFamily="34" charset="0"/>
                          <a:cs typeface="Arial" panose="020B0604020202020204" pitchFamily="34" charset="0"/>
                        </a:rPr>
                        <a:t>Number of beds: 16</a:t>
                      </a:r>
                    </a:p>
                  </a:txBody>
                  <a:tcPr marL="16178" marR="16178" marT="0" marB="0" anchor="ctr">
                    <a:solidFill>
                      <a:schemeClr val="accent6">
                        <a:lumMod val="40000"/>
                        <a:lumOff val="60000"/>
                      </a:schemeClr>
                    </a:solidFill>
                  </a:tcPr>
                </a:tc>
                <a:tc>
                  <a:txBody>
                    <a:bodyPr/>
                    <a:lstStyle/>
                    <a:p>
                      <a:pPr marL="0" marR="0">
                        <a:lnSpc>
                          <a:spcPct val="107000"/>
                        </a:lnSpc>
                        <a:spcBef>
                          <a:spcPts val="600"/>
                        </a:spcBef>
                        <a:spcAft>
                          <a:spcPts val="600"/>
                        </a:spcAft>
                      </a:pPr>
                      <a:r>
                        <a:rPr lang="en-US" sz="1000" kern="1200">
                          <a:solidFill>
                            <a:schemeClr val="dk1"/>
                          </a:solidFill>
                          <a:effectLst/>
                          <a:latin typeface="+mn-lt"/>
                          <a:ea typeface="+mn-ea"/>
                          <a:cs typeface="+mn-cs"/>
                        </a:rPr>
                        <a:t>PHFs are an alternative to acute psychiatric hospitals. They provide locked, 24-hour acute inpatient psychiatric treatment to individuals with major mental disorders in a non-hospital setting with the goal of being a short-term placement and moving a person to the least restrictive setting as soon as possible. They may admit and treat only patients who have no physical illness or injury that would require inpatient treatment.</a:t>
                      </a:r>
                      <a:endParaRPr lang="en-US" sz="1000" kern="100">
                        <a:effectLst/>
                        <a:latin typeface="+mn-lt"/>
                        <a:ea typeface="Calibri" panose="020F0502020204030204" pitchFamily="34" charset="0"/>
                        <a:cs typeface="Arial" panose="020B0604020202020204" pitchFamily="34" charset="0"/>
                      </a:endParaRPr>
                    </a:p>
                  </a:txBody>
                  <a:tcPr marL="16178" marR="16178" marT="0" marB="0" anchor="ctr"/>
                </a:tc>
                <a:extLst>
                  <a:ext uri="{0D108BD9-81ED-4DB2-BD59-A6C34878D82A}">
                    <a16:rowId xmlns:a16="http://schemas.microsoft.com/office/drawing/2014/main" val="172700053"/>
                  </a:ext>
                </a:extLst>
              </a:tr>
              <a:tr h="644572">
                <a:tc>
                  <a:txBody>
                    <a:bodyPr/>
                    <a:lstStyle/>
                    <a:p>
                      <a:pPr marL="0" marR="0">
                        <a:lnSpc>
                          <a:spcPct val="107000"/>
                        </a:lnSpc>
                        <a:spcBef>
                          <a:spcPts val="0"/>
                        </a:spcBef>
                        <a:spcAft>
                          <a:spcPts val="0"/>
                        </a:spcAft>
                      </a:pPr>
                      <a:r>
                        <a:rPr lang="en-US" sz="1100" kern="100" dirty="0">
                          <a:solidFill>
                            <a:schemeClr val="accent6">
                              <a:lumMod val="50000"/>
                            </a:schemeClr>
                          </a:solidFill>
                          <a:effectLst/>
                          <a:latin typeface="+mj-lt"/>
                          <a:ea typeface="Calibri" panose="020F0502020204030204" pitchFamily="34" charset="0"/>
                          <a:cs typeface="Arial" panose="020B0604020202020204" pitchFamily="34" charset="0"/>
                        </a:rPr>
                        <a:t>Mental Health Rehabilitation Center (MHRC)</a:t>
                      </a:r>
                    </a:p>
                    <a:p>
                      <a:pPr marL="0" marR="0">
                        <a:lnSpc>
                          <a:spcPct val="107000"/>
                        </a:lnSpc>
                        <a:spcBef>
                          <a:spcPts val="0"/>
                        </a:spcBef>
                        <a:spcAft>
                          <a:spcPts val="0"/>
                        </a:spcAft>
                      </a:pPr>
                      <a:r>
                        <a:rPr lang="en-US" sz="1100" b="1" kern="100" dirty="0">
                          <a:solidFill>
                            <a:schemeClr val="accent6">
                              <a:lumMod val="50000"/>
                            </a:schemeClr>
                          </a:solidFill>
                          <a:effectLst/>
                          <a:latin typeface="+mn-lt"/>
                          <a:ea typeface="Calibri" panose="020F0502020204030204" pitchFamily="34" charset="0"/>
                          <a:cs typeface="Arial" panose="020B0604020202020204" pitchFamily="34" charset="0"/>
                        </a:rPr>
                        <a:t>Number of beds: 16</a:t>
                      </a:r>
                      <a:endParaRPr lang="en-US" sz="1100" kern="100" dirty="0">
                        <a:solidFill>
                          <a:schemeClr val="accent6">
                            <a:lumMod val="50000"/>
                          </a:schemeClr>
                        </a:solidFill>
                        <a:effectLst/>
                        <a:latin typeface="+mj-lt"/>
                        <a:ea typeface="Calibri" panose="020F0502020204030204" pitchFamily="34" charset="0"/>
                        <a:cs typeface="Arial" panose="020B0604020202020204" pitchFamily="34" charset="0"/>
                      </a:endParaRPr>
                    </a:p>
                  </a:txBody>
                  <a:tcPr marL="16178" marR="16178" marT="0" marB="0" anchor="ctr">
                    <a:solidFill>
                      <a:schemeClr val="accent6">
                        <a:lumMod val="40000"/>
                        <a:lumOff val="60000"/>
                      </a:schemeClr>
                    </a:solidFill>
                  </a:tcPr>
                </a:tc>
                <a:tc>
                  <a:txBody>
                    <a:bodyPr/>
                    <a:lstStyle/>
                    <a:p>
                      <a:pPr marL="0" marR="0">
                        <a:lnSpc>
                          <a:spcPct val="107000"/>
                        </a:lnSpc>
                        <a:spcBef>
                          <a:spcPts val="0"/>
                        </a:spcBef>
                        <a:spcAft>
                          <a:spcPts val="600"/>
                        </a:spcAft>
                      </a:pPr>
                      <a:r>
                        <a:rPr lang="en-US" sz="1000" kern="1200" dirty="0">
                          <a:solidFill>
                            <a:schemeClr val="dk1"/>
                          </a:solidFill>
                          <a:effectLst/>
                          <a:latin typeface="+mn-lt"/>
                          <a:ea typeface="+mn-ea"/>
                          <a:cs typeface="+mn-cs"/>
                        </a:rPr>
                        <a:t>Is a locked, 24-hour program, licensed by DHCS, which provides support and rehabilitative services designed to assist persons, 18 years and older, with mental disorders who would have been placed in a state hospital or another health mental facility.</a:t>
                      </a:r>
                      <a:endParaRPr lang="en-US" sz="1000" kern="100" dirty="0">
                        <a:effectLst/>
                        <a:latin typeface="+mn-lt"/>
                        <a:ea typeface="Calibri" panose="020F0502020204030204" pitchFamily="34" charset="0"/>
                        <a:cs typeface="Arial" panose="020B0604020202020204" pitchFamily="34" charset="0"/>
                      </a:endParaRPr>
                    </a:p>
                  </a:txBody>
                  <a:tcPr marL="16178" marR="16178" marT="0" marB="0" anchor="ctr">
                    <a:solidFill>
                      <a:schemeClr val="accent6">
                        <a:lumMod val="20000"/>
                        <a:lumOff val="80000"/>
                      </a:schemeClr>
                    </a:solidFill>
                  </a:tcPr>
                </a:tc>
                <a:extLst>
                  <a:ext uri="{0D108BD9-81ED-4DB2-BD59-A6C34878D82A}">
                    <a16:rowId xmlns:a16="http://schemas.microsoft.com/office/drawing/2014/main" val="3310617091"/>
                  </a:ext>
                </a:extLst>
              </a:tr>
              <a:tr h="1049618">
                <a:tc>
                  <a:txBody>
                    <a:bodyPr/>
                    <a:lstStyle/>
                    <a:p>
                      <a:pPr marL="0" marR="0">
                        <a:lnSpc>
                          <a:spcPct val="107000"/>
                        </a:lnSpc>
                        <a:spcBef>
                          <a:spcPts val="0"/>
                        </a:spcBef>
                        <a:spcAft>
                          <a:spcPts val="0"/>
                        </a:spcAft>
                      </a:pPr>
                      <a:r>
                        <a:rPr lang="en-US" sz="1100" kern="100" dirty="0">
                          <a:solidFill>
                            <a:schemeClr val="accent6">
                              <a:lumMod val="50000"/>
                            </a:schemeClr>
                          </a:solidFill>
                          <a:effectLst/>
                          <a:latin typeface="+mj-lt"/>
                        </a:rPr>
                        <a:t>Enriched Residential Services (ERS)</a:t>
                      </a:r>
                    </a:p>
                    <a:p>
                      <a:pPr marL="0" marR="0">
                        <a:lnSpc>
                          <a:spcPct val="107000"/>
                        </a:lnSpc>
                        <a:spcBef>
                          <a:spcPts val="0"/>
                        </a:spcBef>
                        <a:spcAft>
                          <a:spcPts val="0"/>
                        </a:spcAft>
                      </a:pPr>
                      <a:r>
                        <a:rPr lang="en-US" sz="1100" b="1" kern="100" dirty="0">
                          <a:solidFill>
                            <a:schemeClr val="accent6">
                              <a:lumMod val="50000"/>
                            </a:schemeClr>
                          </a:solidFill>
                          <a:effectLst/>
                          <a:latin typeface="+mn-lt"/>
                          <a:ea typeface="Calibri" panose="020F0502020204030204" pitchFamily="34" charset="0"/>
                          <a:cs typeface="Arial" panose="020B0604020202020204" pitchFamily="34" charset="0"/>
                        </a:rPr>
                        <a:t>Number of beds: 16</a:t>
                      </a:r>
                      <a:endParaRPr lang="en-US" sz="1100" kern="100" dirty="0">
                        <a:solidFill>
                          <a:schemeClr val="accent6">
                            <a:lumMod val="50000"/>
                          </a:schemeClr>
                        </a:solidFill>
                        <a:effectLst/>
                        <a:latin typeface="+mj-lt"/>
                        <a:ea typeface="Calibri" panose="020F0502020204030204" pitchFamily="34" charset="0"/>
                        <a:cs typeface="Arial" panose="020B0604020202020204" pitchFamily="34" charset="0"/>
                      </a:endParaRPr>
                    </a:p>
                  </a:txBody>
                  <a:tcPr marL="16178" marR="16178" marT="0" marB="0" anchor="ctr">
                    <a:solidFill>
                      <a:schemeClr val="accent6">
                        <a:lumMod val="40000"/>
                        <a:lumOff val="60000"/>
                      </a:schemeClr>
                    </a:solidFill>
                  </a:tcPr>
                </a:tc>
                <a:tc>
                  <a:txBody>
                    <a:bodyPr/>
                    <a:lstStyle/>
                    <a:p>
                      <a:pPr marL="0" marR="0" lvl="0" indent="0">
                        <a:lnSpc>
                          <a:spcPct val="107000"/>
                        </a:lnSpc>
                        <a:spcBef>
                          <a:spcPts val="600"/>
                        </a:spcBef>
                        <a:spcAft>
                          <a:spcPts val="600"/>
                        </a:spcAft>
                        <a:buSzPts val="700"/>
                        <a:buFont typeface="Courier New" panose="02070309020205020404" pitchFamily="49" charset="0"/>
                        <a:buNone/>
                      </a:pPr>
                      <a:endParaRPr lang="en-US" sz="300" b="0" i="0" kern="1200" dirty="0">
                        <a:solidFill>
                          <a:schemeClr val="dk1"/>
                        </a:solidFill>
                        <a:effectLst/>
                        <a:latin typeface="+mn-lt"/>
                        <a:ea typeface="+mn-ea"/>
                        <a:cs typeface="Calibri" panose="020F0502020204030204" pitchFamily="34" charset="0"/>
                      </a:endParaRPr>
                    </a:p>
                    <a:p>
                      <a:pPr marL="0" marR="0" lvl="0" indent="0">
                        <a:lnSpc>
                          <a:spcPct val="107000"/>
                        </a:lnSpc>
                        <a:spcBef>
                          <a:spcPts val="0"/>
                        </a:spcBef>
                        <a:spcAft>
                          <a:spcPts val="600"/>
                        </a:spcAft>
                        <a:buSzPts val="700"/>
                        <a:buFont typeface="Courier New" panose="02070309020205020404" pitchFamily="49" charset="0"/>
                        <a:buNone/>
                      </a:pPr>
                      <a:r>
                        <a:rPr lang="en-US" sz="1000" b="0" i="0" kern="1200" dirty="0">
                          <a:solidFill>
                            <a:schemeClr val="dk1"/>
                          </a:solidFill>
                          <a:effectLst/>
                          <a:latin typeface="+mn-lt"/>
                          <a:ea typeface="+mn-ea"/>
                          <a:cs typeface="Calibri" panose="020F0502020204030204" pitchFamily="34" charset="0"/>
                        </a:rPr>
                        <a:t>Provides comprehensive mental health and rehabilitative services in a non-institutional residential setting for individuals 18 and older. Accommodates persons discharged from a locked subacute, acute psychiatric inpatient units, jails, or intensive residential facilities at risk of needing higher level of care. ERS is an open setting level of care focusing on life skills training, linkage and community engagement activities that aims to stabilize, prepare, and transition individuals to a stable independent community living environment.</a:t>
                      </a:r>
                    </a:p>
                  </a:txBody>
                  <a:tcPr marL="16178" marR="16178" marT="0" marB="0"/>
                </a:tc>
                <a:extLst>
                  <a:ext uri="{0D108BD9-81ED-4DB2-BD59-A6C34878D82A}">
                    <a16:rowId xmlns:a16="http://schemas.microsoft.com/office/drawing/2014/main" val="1818364306"/>
                  </a:ext>
                </a:extLst>
              </a:tr>
            </a:tbl>
          </a:graphicData>
        </a:graphic>
      </p:graphicFrame>
      <p:sp>
        <p:nvSpPr>
          <p:cNvPr id="3" name="Slide Number Placeholder 2">
            <a:extLst>
              <a:ext uri="{FF2B5EF4-FFF2-40B4-BE49-F238E27FC236}">
                <a16:creationId xmlns:a16="http://schemas.microsoft.com/office/drawing/2014/main" id="{C1CA165E-49F5-F6F1-0CF2-8E943E53AF7B}"/>
              </a:ext>
            </a:extLst>
          </p:cNvPr>
          <p:cNvSpPr>
            <a:spLocks noGrp="1"/>
          </p:cNvSpPr>
          <p:nvPr>
            <p:ph type="sldNum" sz="quarter" idx="12"/>
          </p:nvPr>
        </p:nvSpPr>
        <p:spPr/>
        <p:txBody>
          <a:bodyPr/>
          <a:lstStyle/>
          <a:p>
            <a:pPr defTabSz="685800"/>
            <a:fld id="{BFDC997F-2268-2640-8DC9-9AC97B3ECB42}" type="slidenum">
              <a:rPr lang="en-US">
                <a:latin typeface="Arial"/>
              </a:rPr>
              <a:pPr defTabSz="685800"/>
              <a:t>11</a:t>
            </a:fld>
            <a:endParaRPr lang="en-US">
              <a:latin typeface="Arial"/>
            </a:endParaRPr>
          </a:p>
        </p:txBody>
      </p:sp>
    </p:spTree>
    <p:extLst>
      <p:ext uri="{BB962C8B-B14F-4D97-AF65-F5344CB8AC3E}">
        <p14:creationId xmlns:p14="http://schemas.microsoft.com/office/powerpoint/2010/main" val="1991792829"/>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p:cNvSpPr txBox="1">
            <a:spLocks/>
          </p:cNvSpPr>
          <p:nvPr/>
        </p:nvSpPr>
        <p:spPr>
          <a:xfrm>
            <a:off x="1043251" y="349315"/>
            <a:ext cx="6855785" cy="685701"/>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en-US" sz="3000" b="1" dirty="0">
                <a:solidFill>
                  <a:schemeClr val="bg1"/>
                </a:solidFill>
              </a:rPr>
              <a:t>NEXT STEPS</a:t>
            </a:r>
          </a:p>
        </p:txBody>
      </p:sp>
      <p:sp>
        <p:nvSpPr>
          <p:cNvPr id="4" name="Rectangle 10">
            <a:extLst>
              <a:ext uri="{FF2B5EF4-FFF2-40B4-BE49-F238E27FC236}">
                <a16:creationId xmlns:a16="http://schemas.microsoft.com/office/drawing/2014/main" id="{C4E9CECD-FDA5-499A-8625-89F461F34BDF}"/>
              </a:ext>
            </a:extLst>
          </p:cNvPr>
          <p:cNvSpPr>
            <a:spLocks noChangeArrowheads="1"/>
          </p:cNvSpPr>
          <p:nvPr/>
        </p:nvSpPr>
        <p:spPr bwMode="auto">
          <a:xfrm>
            <a:off x="594805" y="1320002"/>
            <a:ext cx="6952796" cy="3713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spcBef>
                <a:spcPct val="20000"/>
              </a:spcBef>
              <a:buClr>
                <a:schemeClr val="accent1"/>
              </a:buClr>
              <a:buSzPct val="65000"/>
              <a:buFont typeface="Wingdings" charset="2"/>
              <a:buChar char="n"/>
              <a:tabLst>
                <a:tab pos="4519613" algn="l"/>
              </a:tabLst>
              <a:defRPr sz="3000">
                <a:solidFill>
                  <a:schemeClr val="tx1"/>
                </a:solidFill>
                <a:latin typeface="Arial" charset="0"/>
              </a:defRPr>
            </a:lvl1pPr>
            <a:lvl2pPr marL="742950" indent="-285750">
              <a:spcBef>
                <a:spcPct val="20000"/>
              </a:spcBef>
              <a:buClr>
                <a:schemeClr val="accent2"/>
              </a:buClr>
              <a:buSzPct val="60000"/>
              <a:buFont typeface="Wingdings" charset="2"/>
              <a:buChar char="q"/>
              <a:tabLst>
                <a:tab pos="4519613" algn="l"/>
              </a:tabLst>
              <a:defRPr sz="2600">
                <a:solidFill>
                  <a:schemeClr val="tx1"/>
                </a:solidFill>
                <a:latin typeface="Arial" charset="0"/>
              </a:defRPr>
            </a:lvl2pPr>
            <a:lvl3pPr marL="1143000" indent="-228600">
              <a:spcBef>
                <a:spcPct val="20000"/>
              </a:spcBef>
              <a:buClr>
                <a:schemeClr val="accent1"/>
              </a:buClr>
              <a:buSzPct val="65000"/>
              <a:buFont typeface="Wingdings" charset="2"/>
              <a:buChar char="n"/>
              <a:tabLst>
                <a:tab pos="4519613" algn="l"/>
              </a:tabLst>
              <a:defRPr sz="2200">
                <a:solidFill>
                  <a:schemeClr val="tx1"/>
                </a:solidFill>
                <a:latin typeface="Arial" charset="0"/>
              </a:defRPr>
            </a:lvl3pPr>
            <a:lvl4pPr marL="1600200" indent="-228600">
              <a:spcBef>
                <a:spcPct val="20000"/>
              </a:spcBef>
              <a:buClr>
                <a:schemeClr val="accent2"/>
              </a:buClr>
              <a:buSzPct val="70000"/>
              <a:buFont typeface="Wingdings" charset="2"/>
              <a:buChar char="q"/>
              <a:tabLst>
                <a:tab pos="4519613" algn="l"/>
              </a:tabLst>
              <a:defRPr sz="2000">
                <a:solidFill>
                  <a:schemeClr val="tx1"/>
                </a:solidFill>
                <a:latin typeface="Arial" charset="0"/>
              </a:defRPr>
            </a:lvl4pPr>
            <a:lvl5pPr marL="2057400" indent="-228600">
              <a:spcBef>
                <a:spcPct val="20000"/>
              </a:spcBef>
              <a:buClr>
                <a:schemeClr val="accent1"/>
              </a:buClr>
              <a:buSzPct val="75000"/>
              <a:buFont typeface="Wingdings" charset="2"/>
              <a:buChar char="§"/>
              <a:tabLst>
                <a:tab pos="4519613" algn="l"/>
              </a:tabLst>
              <a:defRPr sz="2000">
                <a:solidFill>
                  <a:schemeClr val="tx1"/>
                </a:solidFill>
                <a:latin typeface="Arial" charset="0"/>
              </a:defRPr>
            </a:lvl5pPr>
            <a:lvl6pPr marL="2514600" indent="-228600" eaLnBrk="0" fontAlgn="base" hangingPunct="0">
              <a:spcBef>
                <a:spcPct val="20000"/>
              </a:spcBef>
              <a:spcAft>
                <a:spcPct val="0"/>
              </a:spcAft>
              <a:buClr>
                <a:schemeClr val="accent1"/>
              </a:buClr>
              <a:buSzPct val="75000"/>
              <a:buFont typeface="Wingdings" charset="2"/>
              <a:buChar char="§"/>
              <a:tabLst>
                <a:tab pos="4519613" algn="l"/>
              </a:tabLst>
              <a:defRPr sz="2000">
                <a:solidFill>
                  <a:schemeClr val="tx1"/>
                </a:solidFill>
                <a:latin typeface="Arial" charset="0"/>
              </a:defRPr>
            </a:lvl6pPr>
            <a:lvl7pPr marL="2971800" indent="-228600" eaLnBrk="0" fontAlgn="base" hangingPunct="0">
              <a:spcBef>
                <a:spcPct val="20000"/>
              </a:spcBef>
              <a:spcAft>
                <a:spcPct val="0"/>
              </a:spcAft>
              <a:buClr>
                <a:schemeClr val="accent1"/>
              </a:buClr>
              <a:buSzPct val="75000"/>
              <a:buFont typeface="Wingdings" charset="2"/>
              <a:buChar char="§"/>
              <a:tabLst>
                <a:tab pos="4519613" algn="l"/>
              </a:tabLst>
              <a:defRPr sz="2000">
                <a:solidFill>
                  <a:schemeClr val="tx1"/>
                </a:solidFill>
                <a:latin typeface="Arial" charset="0"/>
              </a:defRPr>
            </a:lvl7pPr>
            <a:lvl8pPr marL="3429000" indent="-228600" eaLnBrk="0" fontAlgn="base" hangingPunct="0">
              <a:spcBef>
                <a:spcPct val="20000"/>
              </a:spcBef>
              <a:spcAft>
                <a:spcPct val="0"/>
              </a:spcAft>
              <a:buClr>
                <a:schemeClr val="accent1"/>
              </a:buClr>
              <a:buSzPct val="75000"/>
              <a:buFont typeface="Wingdings" charset="2"/>
              <a:buChar char="§"/>
              <a:tabLst>
                <a:tab pos="4519613" algn="l"/>
              </a:tabLst>
              <a:defRPr sz="2000">
                <a:solidFill>
                  <a:schemeClr val="tx1"/>
                </a:solidFill>
                <a:latin typeface="Arial" charset="0"/>
              </a:defRPr>
            </a:lvl8pPr>
            <a:lvl9pPr marL="3886200" indent="-228600" eaLnBrk="0" fontAlgn="base" hangingPunct="0">
              <a:spcBef>
                <a:spcPct val="20000"/>
              </a:spcBef>
              <a:spcAft>
                <a:spcPct val="0"/>
              </a:spcAft>
              <a:buClr>
                <a:schemeClr val="accent1"/>
              </a:buClr>
              <a:buSzPct val="75000"/>
              <a:buFont typeface="Wingdings" charset="2"/>
              <a:buChar char="§"/>
              <a:tabLst>
                <a:tab pos="4519613" algn="l"/>
              </a:tabLst>
              <a:defRPr sz="2000">
                <a:solidFill>
                  <a:schemeClr val="tx1"/>
                </a:solidFill>
                <a:latin typeface="Arial" charset="0"/>
              </a:defRPr>
            </a:lvl9pPr>
          </a:lstStyle>
          <a:p>
            <a:pPr>
              <a:spcBef>
                <a:spcPct val="0"/>
              </a:spcBef>
              <a:buClrTx/>
              <a:buSzTx/>
              <a:buNone/>
            </a:pPr>
            <a:endParaRPr lang="en-US" altLang="en-US" sz="1500" dirty="0">
              <a:solidFill>
                <a:schemeClr val="tx2"/>
              </a:solidFill>
              <a:latin typeface="Calibri" charset="0"/>
              <a:ea typeface="Calibri" charset="0"/>
              <a:cs typeface="Calibri" charset="0"/>
            </a:endParaRPr>
          </a:p>
          <a:p>
            <a:pPr>
              <a:spcBef>
                <a:spcPct val="0"/>
              </a:spcBef>
              <a:buClrTx/>
              <a:buSzTx/>
              <a:buNone/>
            </a:pPr>
            <a:endParaRPr lang="en-US" altLang="en-US" sz="1500" dirty="0">
              <a:solidFill>
                <a:schemeClr val="tx2"/>
              </a:solidFill>
              <a:latin typeface="Calibri" charset="0"/>
              <a:ea typeface="Calibri" charset="0"/>
              <a:cs typeface="Calibri" charset="0"/>
            </a:endParaRPr>
          </a:p>
          <a:p>
            <a:pPr>
              <a:spcBef>
                <a:spcPct val="0"/>
              </a:spcBef>
              <a:buClrTx/>
              <a:buSzTx/>
              <a:buNone/>
            </a:pPr>
            <a:endParaRPr lang="en-US" altLang="en-US" sz="1500" b="1" u="sng" dirty="0">
              <a:solidFill>
                <a:schemeClr val="tx2"/>
              </a:solidFill>
              <a:latin typeface="Calibri" charset="0"/>
              <a:ea typeface="Calibri" charset="0"/>
              <a:cs typeface="Calibri" charset="0"/>
            </a:endParaRPr>
          </a:p>
          <a:p>
            <a:pPr>
              <a:spcBef>
                <a:spcPct val="0"/>
              </a:spcBef>
              <a:buClrTx/>
              <a:buSzTx/>
              <a:buNone/>
            </a:pPr>
            <a:endParaRPr lang="en-US" altLang="en-US" sz="1500" dirty="0">
              <a:solidFill>
                <a:schemeClr val="tx2"/>
              </a:solidFill>
              <a:latin typeface="Calibri Light" charset="0"/>
              <a:ea typeface="Calibri Light" charset="0"/>
              <a:cs typeface="Calibri Light" charset="0"/>
            </a:endParaRPr>
          </a:p>
        </p:txBody>
      </p:sp>
      <p:sp>
        <p:nvSpPr>
          <p:cNvPr id="2" name="TextBox 1"/>
          <p:cNvSpPr txBox="1"/>
          <p:nvPr/>
        </p:nvSpPr>
        <p:spPr>
          <a:xfrm>
            <a:off x="521057" y="1320002"/>
            <a:ext cx="8398934" cy="3093154"/>
          </a:xfrm>
          <a:prstGeom prst="rect">
            <a:avLst/>
          </a:prstGeom>
          <a:noFill/>
        </p:spPr>
        <p:txBody>
          <a:bodyPr wrap="square" rtlCol="0">
            <a:spAutoFit/>
          </a:bodyPr>
          <a:lstStyle/>
          <a:p>
            <a:pPr fontAlgn="t">
              <a:lnSpc>
                <a:spcPct val="150000"/>
              </a:lnSpc>
            </a:pPr>
            <a:r>
              <a:rPr lang="en-US" b="1" dirty="0"/>
              <a:t>PRELIMINARY SCHEDULE</a:t>
            </a:r>
            <a:r>
              <a:rPr lang="en-US" sz="1600" b="1" dirty="0"/>
              <a:t>				                 </a:t>
            </a:r>
            <a:r>
              <a:rPr lang="en-US" b="1" dirty="0"/>
              <a:t>COMPLETION  DATE</a:t>
            </a:r>
            <a:endParaRPr lang="en-US" sz="1600" b="1" dirty="0"/>
          </a:p>
          <a:p>
            <a:pPr fontAlgn="t"/>
            <a:endParaRPr lang="en-US" sz="1400" dirty="0"/>
          </a:p>
          <a:p>
            <a:pPr indent="-285750">
              <a:buFont typeface="Arial" panose="020B0604020202020204" pitchFamily="34" charset="0"/>
              <a:buChar char="•"/>
            </a:pPr>
            <a:r>
              <a:rPr lang="en-US" b="1" dirty="0"/>
              <a:t>  </a:t>
            </a:r>
            <a:r>
              <a:rPr lang="en-US" dirty="0"/>
              <a:t>BHCIP Application Submission				</a:t>
            </a:r>
            <a:r>
              <a:rPr lang="en-US" sz="1700" dirty="0"/>
              <a:t>December 13, 2024</a:t>
            </a:r>
          </a:p>
          <a:p>
            <a:pPr indent="-285750">
              <a:buFont typeface="Arial" panose="020B0604020202020204" pitchFamily="34" charset="0"/>
              <a:buChar char="•"/>
            </a:pPr>
            <a:r>
              <a:rPr lang="en-US" dirty="0"/>
              <a:t>  BHCIP Notification of Approval* 				May 2025</a:t>
            </a:r>
          </a:p>
          <a:p>
            <a:pPr indent="-285750">
              <a:buFont typeface="Arial" panose="020B0604020202020204" pitchFamily="34" charset="0"/>
              <a:buChar char="•"/>
            </a:pPr>
            <a:r>
              <a:rPr lang="en-US" dirty="0"/>
              <a:t>  Preliminary Design					June 2025</a:t>
            </a:r>
            <a:endParaRPr lang="en-US" dirty="0">
              <a:solidFill>
                <a:srgbClr val="0070C0"/>
              </a:solidFill>
            </a:endParaRPr>
          </a:p>
          <a:p>
            <a:pPr indent="-285750" fontAlgn="ctr">
              <a:buFont typeface="Arial" panose="020B0604020202020204" pitchFamily="34" charset="0"/>
              <a:buChar char="•"/>
            </a:pPr>
            <a:r>
              <a:rPr lang="en-US" dirty="0"/>
              <a:t>  Start of Construction					January 2026</a:t>
            </a:r>
          </a:p>
          <a:p>
            <a:pPr indent="-285750" fontAlgn="b">
              <a:buFont typeface="Arial" panose="020B0604020202020204" pitchFamily="34" charset="0"/>
              <a:buChar char="•"/>
            </a:pPr>
            <a:r>
              <a:rPr lang="en-US" dirty="0"/>
              <a:t>  Construction Completion					January 2028</a:t>
            </a:r>
          </a:p>
          <a:p>
            <a:pPr indent="-285750" fontAlgn="b">
              <a:buFont typeface="Arial" panose="020B0604020202020204" pitchFamily="34" charset="0"/>
              <a:buChar char="•"/>
            </a:pPr>
            <a:r>
              <a:rPr lang="en-US" dirty="0"/>
              <a:t>  Licensing Process					August 2028</a:t>
            </a:r>
          </a:p>
          <a:p>
            <a:pPr fontAlgn="b"/>
            <a:endParaRPr lang="en-US" sz="1400" dirty="0"/>
          </a:p>
          <a:p>
            <a:pPr fontAlgn="b"/>
            <a:endParaRPr lang="en-US" sz="1400" dirty="0"/>
          </a:p>
          <a:p>
            <a:pPr fontAlgn="b"/>
            <a:r>
              <a:rPr lang="en-US" b="1" dirty="0"/>
              <a:t>*If funding is awarded, a project website will be established to monitor progress*</a:t>
            </a:r>
          </a:p>
        </p:txBody>
      </p:sp>
      <p:sp>
        <p:nvSpPr>
          <p:cNvPr id="5" name="Rectangle 4">
            <a:extLst>
              <a:ext uri="{FF2B5EF4-FFF2-40B4-BE49-F238E27FC236}">
                <a16:creationId xmlns:a16="http://schemas.microsoft.com/office/drawing/2014/main" id="{83CAC870-B297-0A8F-282D-6FBC23265F04}"/>
              </a:ext>
            </a:extLst>
          </p:cNvPr>
          <p:cNvSpPr/>
          <p:nvPr/>
        </p:nvSpPr>
        <p:spPr>
          <a:xfrm>
            <a:off x="0" y="4596938"/>
            <a:ext cx="9144000" cy="538249"/>
          </a:xfrm>
          <a:prstGeom prst="rect">
            <a:avLst/>
          </a:prstGeom>
          <a:solidFill>
            <a:schemeClr val="tx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40129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p:cNvSpPr txBox="1">
            <a:spLocks/>
          </p:cNvSpPr>
          <p:nvPr/>
        </p:nvSpPr>
        <p:spPr>
          <a:xfrm>
            <a:off x="1043251" y="349315"/>
            <a:ext cx="6855785" cy="685701"/>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en-US" sz="3000" b="1" dirty="0">
                <a:solidFill>
                  <a:schemeClr val="bg1"/>
                </a:solidFill>
              </a:rPr>
              <a:t>CONTACT INFORMATION</a:t>
            </a:r>
          </a:p>
        </p:txBody>
      </p:sp>
      <p:sp>
        <p:nvSpPr>
          <p:cNvPr id="4" name="Rectangle 10">
            <a:extLst>
              <a:ext uri="{FF2B5EF4-FFF2-40B4-BE49-F238E27FC236}">
                <a16:creationId xmlns:a16="http://schemas.microsoft.com/office/drawing/2014/main" id="{C4E9CECD-FDA5-499A-8625-89F461F34BDF}"/>
              </a:ext>
            </a:extLst>
          </p:cNvPr>
          <p:cNvSpPr>
            <a:spLocks noChangeArrowheads="1"/>
          </p:cNvSpPr>
          <p:nvPr/>
        </p:nvSpPr>
        <p:spPr bwMode="auto">
          <a:xfrm>
            <a:off x="594805" y="1320002"/>
            <a:ext cx="6952796" cy="3713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spcBef>
                <a:spcPct val="20000"/>
              </a:spcBef>
              <a:buClr>
                <a:schemeClr val="accent1"/>
              </a:buClr>
              <a:buSzPct val="65000"/>
              <a:buFont typeface="Wingdings" charset="2"/>
              <a:buChar char="n"/>
              <a:tabLst>
                <a:tab pos="4519613" algn="l"/>
              </a:tabLst>
              <a:defRPr sz="3000">
                <a:solidFill>
                  <a:schemeClr val="tx1"/>
                </a:solidFill>
                <a:latin typeface="Arial" charset="0"/>
              </a:defRPr>
            </a:lvl1pPr>
            <a:lvl2pPr marL="742950" indent="-285750">
              <a:spcBef>
                <a:spcPct val="20000"/>
              </a:spcBef>
              <a:buClr>
                <a:schemeClr val="accent2"/>
              </a:buClr>
              <a:buSzPct val="60000"/>
              <a:buFont typeface="Wingdings" charset="2"/>
              <a:buChar char="q"/>
              <a:tabLst>
                <a:tab pos="4519613" algn="l"/>
              </a:tabLst>
              <a:defRPr sz="2600">
                <a:solidFill>
                  <a:schemeClr val="tx1"/>
                </a:solidFill>
                <a:latin typeface="Arial" charset="0"/>
              </a:defRPr>
            </a:lvl2pPr>
            <a:lvl3pPr marL="1143000" indent="-228600">
              <a:spcBef>
                <a:spcPct val="20000"/>
              </a:spcBef>
              <a:buClr>
                <a:schemeClr val="accent1"/>
              </a:buClr>
              <a:buSzPct val="65000"/>
              <a:buFont typeface="Wingdings" charset="2"/>
              <a:buChar char="n"/>
              <a:tabLst>
                <a:tab pos="4519613" algn="l"/>
              </a:tabLst>
              <a:defRPr sz="2200">
                <a:solidFill>
                  <a:schemeClr val="tx1"/>
                </a:solidFill>
                <a:latin typeface="Arial" charset="0"/>
              </a:defRPr>
            </a:lvl3pPr>
            <a:lvl4pPr marL="1600200" indent="-228600">
              <a:spcBef>
                <a:spcPct val="20000"/>
              </a:spcBef>
              <a:buClr>
                <a:schemeClr val="accent2"/>
              </a:buClr>
              <a:buSzPct val="70000"/>
              <a:buFont typeface="Wingdings" charset="2"/>
              <a:buChar char="q"/>
              <a:tabLst>
                <a:tab pos="4519613" algn="l"/>
              </a:tabLst>
              <a:defRPr sz="2000">
                <a:solidFill>
                  <a:schemeClr val="tx1"/>
                </a:solidFill>
                <a:latin typeface="Arial" charset="0"/>
              </a:defRPr>
            </a:lvl4pPr>
            <a:lvl5pPr marL="2057400" indent="-228600">
              <a:spcBef>
                <a:spcPct val="20000"/>
              </a:spcBef>
              <a:buClr>
                <a:schemeClr val="accent1"/>
              </a:buClr>
              <a:buSzPct val="75000"/>
              <a:buFont typeface="Wingdings" charset="2"/>
              <a:buChar char="§"/>
              <a:tabLst>
                <a:tab pos="4519613" algn="l"/>
              </a:tabLst>
              <a:defRPr sz="2000">
                <a:solidFill>
                  <a:schemeClr val="tx1"/>
                </a:solidFill>
                <a:latin typeface="Arial" charset="0"/>
              </a:defRPr>
            </a:lvl5pPr>
            <a:lvl6pPr marL="2514600" indent="-228600" eaLnBrk="0" fontAlgn="base" hangingPunct="0">
              <a:spcBef>
                <a:spcPct val="20000"/>
              </a:spcBef>
              <a:spcAft>
                <a:spcPct val="0"/>
              </a:spcAft>
              <a:buClr>
                <a:schemeClr val="accent1"/>
              </a:buClr>
              <a:buSzPct val="75000"/>
              <a:buFont typeface="Wingdings" charset="2"/>
              <a:buChar char="§"/>
              <a:tabLst>
                <a:tab pos="4519613" algn="l"/>
              </a:tabLst>
              <a:defRPr sz="2000">
                <a:solidFill>
                  <a:schemeClr val="tx1"/>
                </a:solidFill>
                <a:latin typeface="Arial" charset="0"/>
              </a:defRPr>
            </a:lvl6pPr>
            <a:lvl7pPr marL="2971800" indent="-228600" eaLnBrk="0" fontAlgn="base" hangingPunct="0">
              <a:spcBef>
                <a:spcPct val="20000"/>
              </a:spcBef>
              <a:spcAft>
                <a:spcPct val="0"/>
              </a:spcAft>
              <a:buClr>
                <a:schemeClr val="accent1"/>
              </a:buClr>
              <a:buSzPct val="75000"/>
              <a:buFont typeface="Wingdings" charset="2"/>
              <a:buChar char="§"/>
              <a:tabLst>
                <a:tab pos="4519613" algn="l"/>
              </a:tabLst>
              <a:defRPr sz="2000">
                <a:solidFill>
                  <a:schemeClr val="tx1"/>
                </a:solidFill>
                <a:latin typeface="Arial" charset="0"/>
              </a:defRPr>
            </a:lvl7pPr>
            <a:lvl8pPr marL="3429000" indent="-228600" eaLnBrk="0" fontAlgn="base" hangingPunct="0">
              <a:spcBef>
                <a:spcPct val="20000"/>
              </a:spcBef>
              <a:spcAft>
                <a:spcPct val="0"/>
              </a:spcAft>
              <a:buClr>
                <a:schemeClr val="accent1"/>
              </a:buClr>
              <a:buSzPct val="75000"/>
              <a:buFont typeface="Wingdings" charset="2"/>
              <a:buChar char="§"/>
              <a:tabLst>
                <a:tab pos="4519613" algn="l"/>
              </a:tabLst>
              <a:defRPr sz="2000">
                <a:solidFill>
                  <a:schemeClr val="tx1"/>
                </a:solidFill>
                <a:latin typeface="Arial" charset="0"/>
              </a:defRPr>
            </a:lvl8pPr>
            <a:lvl9pPr marL="3886200" indent="-228600" eaLnBrk="0" fontAlgn="base" hangingPunct="0">
              <a:spcBef>
                <a:spcPct val="20000"/>
              </a:spcBef>
              <a:spcAft>
                <a:spcPct val="0"/>
              </a:spcAft>
              <a:buClr>
                <a:schemeClr val="accent1"/>
              </a:buClr>
              <a:buSzPct val="75000"/>
              <a:buFont typeface="Wingdings" charset="2"/>
              <a:buChar char="§"/>
              <a:tabLst>
                <a:tab pos="4519613" algn="l"/>
              </a:tabLst>
              <a:defRPr sz="2000">
                <a:solidFill>
                  <a:schemeClr val="tx1"/>
                </a:solidFill>
                <a:latin typeface="Arial" charset="0"/>
              </a:defRPr>
            </a:lvl9pPr>
          </a:lstStyle>
          <a:p>
            <a:pPr>
              <a:spcBef>
                <a:spcPct val="0"/>
              </a:spcBef>
              <a:buClrTx/>
              <a:buSzTx/>
              <a:buNone/>
            </a:pPr>
            <a:endParaRPr lang="en-US" altLang="en-US" sz="1500" dirty="0">
              <a:solidFill>
                <a:schemeClr val="tx2"/>
              </a:solidFill>
              <a:latin typeface="Calibri" charset="0"/>
              <a:ea typeface="Calibri" charset="0"/>
              <a:cs typeface="Calibri" charset="0"/>
            </a:endParaRPr>
          </a:p>
          <a:p>
            <a:pPr>
              <a:spcBef>
                <a:spcPct val="0"/>
              </a:spcBef>
              <a:buClrTx/>
              <a:buSzTx/>
              <a:buNone/>
            </a:pPr>
            <a:endParaRPr lang="en-US" altLang="en-US" sz="1500" dirty="0">
              <a:solidFill>
                <a:schemeClr val="tx2"/>
              </a:solidFill>
              <a:latin typeface="Calibri" charset="0"/>
              <a:ea typeface="Calibri" charset="0"/>
              <a:cs typeface="Calibri" charset="0"/>
            </a:endParaRPr>
          </a:p>
          <a:p>
            <a:pPr>
              <a:spcBef>
                <a:spcPct val="0"/>
              </a:spcBef>
              <a:buClrTx/>
              <a:buSzTx/>
              <a:buNone/>
            </a:pPr>
            <a:endParaRPr lang="en-US" altLang="en-US" sz="1500" b="1" u="sng" dirty="0">
              <a:solidFill>
                <a:schemeClr val="tx2"/>
              </a:solidFill>
              <a:latin typeface="Calibri" charset="0"/>
              <a:ea typeface="Calibri" charset="0"/>
              <a:cs typeface="Calibri" charset="0"/>
            </a:endParaRPr>
          </a:p>
          <a:p>
            <a:pPr>
              <a:spcBef>
                <a:spcPct val="0"/>
              </a:spcBef>
              <a:buClrTx/>
              <a:buSzTx/>
              <a:buNone/>
            </a:pPr>
            <a:endParaRPr lang="en-US" altLang="en-US" sz="1500" dirty="0">
              <a:solidFill>
                <a:schemeClr val="tx2"/>
              </a:solidFill>
              <a:latin typeface="Calibri Light" charset="0"/>
              <a:ea typeface="Calibri Light" charset="0"/>
              <a:cs typeface="Calibri Light" charset="0"/>
            </a:endParaRPr>
          </a:p>
        </p:txBody>
      </p:sp>
      <p:sp>
        <p:nvSpPr>
          <p:cNvPr id="2" name="TextBox 1"/>
          <p:cNvSpPr txBox="1"/>
          <p:nvPr/>
        </p:nvSpPr>
        <p:spPr>
          <a:xfrm>
            <a:off x="1210374" y="1608389"/>
            <a:ext cx="6048555" cy="2031325"/>
          </a:xfrm>
          <a:prstGeom prst="rect">
            <a:avLst/>
          </a:prstGeom>
          <a:noFill/>
        </p:spPr>
        <p:txBody>
          <a:bodyPr wrap="square" rtlCol="0">
            <a:spAutoFit/>
          </a:bodyPr>
          <a:lstStyle/>
          <a:p>
            <a:pPr fontAlgn="t">
              <a:lnSpc>
                <a:spcPct val="150000"/>
              </a:lnSpc>
            </a:pPr>
            <a:r>
              <a:rPr lang="en-US" dirty="0"/>
              <a:t>For questions please contact:</a:t>
            </a:r>
          </a:p>
          <a:p>
            <a:pPr fontAlgn="t">
              <a:lnSpc>
                <a:spcPct val="150000"/>
              </a:lnSpc>
            </a:pPr>
            <a:endParaRPr lang="en-US" b="1" dirty="0"/>
          </a:p>
          <a:p>
            <a:pPr fontAlgn="t"/>
            <a:r>
              <a:rPr lang="en-US" b="1" dirty="0"/>
              <a:t>Supervisor Lindsey Horvath’s Office, Third District</a:t>
            </a:r>
          </a:p>
          <a:p>
            <a:pPr fontAlgn="t"/>
            <a:r>
              <a:rPr lang="en-US" b="1" dirty="0"/>
              <a:t>Savannah Portillo Heap</a:t>
            </a:r>
          </a:p>
          <a:p>
            <a:pPr fontAlgn="t"/>
            <a:r>
              <a:rPr lang="en-US" b="1" dirty="0">
                <a:hlinkClick r:id="rId2"/>
              </a:rPr>
              <a:t>SHeap@bos.lacounty.gov</a:t>
            </a:r>
            <a:endParaRPr lang="en-US" b="1" dirty="0"/>
          </a:p>
          <a:p>
            <a:pPr fontAlgn="t"/>
            <a:r>
              <a:rPr lang="en-US" b="1" dirty="0"/>
              <a:t>(213) 595-9198</a:t>
            </a:r>
          </a:p>
        </p:txBody>
      </p:sp>
      <p:sp>
        <p:nvSpPr>
          <p:cNvPr id="5" name="Rectangle 4">
            <a:extLst>
              <a:ext uri="{FF2B5EF4-FFF2-40B4-BE49-F238E27FC236}">
                <a16:creationId xmlns:a16="http://schemas.microsoft.com/office/drawing/2014/main" id="{83CAC870-B297-0A8F-282D-6FBC23265F04}"/>
              </a:ext>
            </a:extLst>
          </p:cNvPr>
          <p:cNvSpPr/>
          <p:nvPr/>
        </p:nvSpPr>
        <p:spPr>
          <a:xfrm>
            <a:off x="0" y="4596938"/>
            <a:ext cx="9144000" cy="538249"/>
          </a:xfrm>
          <a:prstGeom prst="rect">
            <a:avLst/>
          </a:prstGeom>
          <a:solidFill>
            <a:schemeClr val="tx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92014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E9800F6-D571-48C4-8466-12AA1ADB6599}"/>
              </a:ext>
            </a:extLst>
          </p:cNvPr>
          <p:cNvSpPr>
            <a:spLocks noGrp="1"/>
          </p:cNvSpPr>
          <p:nvPr>
            <p:ph type="sldNum" sz="quarter" idx="4294967295"/>
          </p:nvPr>
        </p:nvSpPr>
        <p:spPr>
          <a:xfrm>
            <a:off x="7304485" y="4630341"/>
            <a:ext cx="1839515" cy="273844"/>
          </a:xfrm>
        </p:spPr>
        <p:txBody>
          <a:bodyPr/>
          <a:lstStyle/>
          <a:p>
            <a:pPr defTabSz="685800">
              <a:defRPr/>
            </a:pPr>
            <a:fld id="{C263D6C4-4840-40CC-AC84-17E24B3B7BDE}" type="slidenum">
              <a:rPr lang="en-US">
                <a:solidFill>
                  <a:srgbClr val="8C8C9C"/>
                </a:solidFill>
                <a:latin typeface="Arial"/>
              </a:rPr>
              <a:pPr defTabSz="685800">
                <a:defRPr/>
              </a:pPr>
              <a:t>14</a:t>
            </a:fld>
            <a:endParaRPr lang="en-US">
              <a:solidFill>
                <a:srgbClr val="8C8C9C"/>
              </a:solidFill>
              <a:latin typeface="Arial"/>
            </a:endParaRPr>
          </a:p>
        </p:txBody>
      </p:sp>
      <p:sp>
        <p:nvSpPr>
          <p:cNvPr id="7" name="Title 6">
            <a:extLst>
              <a:ext uri="{FF2B5EF4-FFF2-40B4-BE49-F238E27FC236}">
                <a16:creationId xmlns:a16="http://schemas.microsoft.com/office/drawing/2014/main" id="{7875C19A-1AAE-476A-A316-A2CF92D763D3}"/>
              </a:ext>
            </a:extLst>
          </p:cNvPr>
          <p:cNvSpPr>
            <a:spLocks noGrp="1"/>
          </p:cNvSpPr>
          <p:nvPr>
            <p:ph type="title" idx="4294967295"/>
          </p:nvPr>
        </p:nvSpPr>
        <p:spPr>
          <a:xfrm>
            <a:off x="159542" y="2190532"/>
            <a:ext cx="6581726" cy="775097"/>
          </a:xfrm>
        </p:spPr>
        <p:txBody>
          <a:bodyPr>
            <a:normAutofit/>
          </a:bodyPr>
          <a:lstStyle/>
          <a:p>
            <a:pPr algn="ctr"/>
            <a:r>
              <a:rPr lang="en-US" sz="2700" dirty="0">
                <a:solidFill>
                  <a:schemeClr val="bg1"/>
                </a:solidFill>
              </a:rPr>
              <a:t>Questions</a:t>
            </a:r>
          </a:p>
        </p:txBody>
      </p:sp>
      <p:sp>
        <p:nvSpPr>
          <p:cNvPr id="3" name="Rectangle 2">
            <a:extLst>
              <a:ext uri="{FF2B5EF4-FFF2-40B4-BE49-F238E27FC236}">
                <a16:creationId xmlns:a16="http://schemas.microsoft.com/office/drawing/2014/main" id="{413DFD5D-2506-5B46-E9DA-C0D6BDF58FCE}"/>
              </a:ext>
            </a:extLst>
          </p:cNvPr>
          <p:cNvSpPr/>
          <p:nvPr/>
        </p:nvSpPr>
        <p:spPr>
          <a:xfrm>
            <a:off x="6916189" y="4197927"/>
            <a:ext cx="2227811" cy="7062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7CD0969-A496-A006-8FBD-EB7D88062EF5}"/>
              </a:ext>
            </a:extLst>
          </p:cNvPr>
          <p:cNvSpPr/>
          <p:nvPr/>
        </p:nvSpPr>
        <p:spPr>
          <a:xfrm>
            <a:off x="6741268" y="0"/>
            <a:ext cx="2402732" cy="5143500"/>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081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p:cNvSpPr txBox="1">
            <a:spLocks/>
          </p:cNvSpPr>
          <p:nvPr/>
        </p:nvSpPr>
        <p:spPr>
          <a:xfrm>
            <a:off x="432262" y="338599"/>
            <a:ext cx="8405707" cy="685701"/>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en-US" sz="3000" dirty="0">
                <a:solidFill>
                  <a:schemeClr val="bg1"/>
                </a:solidFill>
              </a:rPr>
              <a:t>OLIVE VIEW CARE CONTINUUM PROJECT VISION</a:t>
            </a:r>
            <a:endParaRPr lang="en-US" altLang="en-US" sz="2100" dirty="0">
              <a:solidFill>
                <a:schemeClr val="bg1"/>
              </a:solidFill>
            </a:endParaRPr>
          </a:p>
        </p:txBody>
      </p:sp>
      <p:sp>
        <p:nvSpPr>
          <p:cNvPr id="12" name="Rectangle 10"/>
          <p:cNvSpPr>
            <a:spLocks noChangeArrowheads="1"/>
          </p:cNvSpPr>
          <p:nvPr/>
        </p:nvSpPr>
        <p:spPr bwMode="auto">
          <a:xfrm>
            <a:off x="-1" y="1709228"/>
            <a:ext cx="5586153" cy="3116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65000"/>
              <a:buFont typeface="Wingdings" charset="2"/>
              <a:buChar char="n"/>
              <a:tabLst>
                <a:tab pos="4519613" algn="l"/>
              </a:tabLst>
              <a:defRPr sz="3000">
                <a:solidFill>
                  <a:schemeClr val="tx1"/>
                </a:solidFill>
                <a:latin typeface="Arial" charset="0"/>
              </a:defRPr>
            </a:lvl1pPr>
            <a:lvl2pPr marL="742950" indent="-285750">
              <a:spcBef>
                <a:spcPct val="20000"/>
              </a:spcBef>
              <a:buClr>
                <a:schemeClr val="accent2"/>
              </a:buClr>
              <a:buSzPct val="60000"/>
              <a:buFont typeface="Wingdings" charset="2"/>
              <a:buChar char="q"/>
              <a:tabLst>
                <a:tab pos="4519613" algn="l"/>
              </a:tabLst>
              <a:defRPr sz="2600">
                <a:solidFill>
                  <a:schemeClr val="tx1"/>
                </a:solidFill>
                <a:latin typeface="Arial" charset="0"/>
              </a:defRPr>
            </a:lvl2pPr>
            <a:lvl3pPr marL="1143000" indent="-228600">
              <a:spcBef>
                <a:spcPct val="20000"/>
              </a:spcBef>
              <a:buClr>
                <a:schemeClr val="accent1"/>
              </a:buClr>
              <a:buSzPct val="65000"/>
              <a:buFont typeface="Wingdings" charset="2"/>
              <a:buChar char="n"/>
              <a:tabLst>
                <a:tab pos="4519613" algn="l"/>
              </a:tabLst>
              <a:defRPr sz="2200">
                <a:solidFill>
                  <a:schemeClr val="tx1"/>
                </a:solidFill>
                <a:latin typeface="Arial" charset="0"/>
              </a:defRPr>
            </a:lvl3pPr>
            <a:lvl4pPr marL="1600200" indent="-228600">
              <a:spcBef>
                <a:spcPct val="20000"/>
              </a:spcBef>
              <a:buClr>
                <a:schemeClr val="accent2"/>
              </a:buClr>
              <a:buSzPct val="70000"/>
              <a:buFont typeface="Wingdings" charset="2"/>
              <a:buChar char="q"/>
              <a:tabLst>
                <a:tab pos="4519613" algn="l"/>
              </a:tabLst>
              <a:defRPr sz="2000">
                <a:solidFill>
                  <a:schemeClr val="tx1"/>
                </a:solidFill>
                <a:latin typeface="Arial" charset="0"/>
              </a:defRPr>
            </a:lvl4pPr>
            <a:lvl5pPr marL="2057400" indent="-228600">
              <a:spcBef>
                <a:spcPct val="20000"/>
              </a:spcBef>
              <a:buClr>
                <a:schemeClr val="accent1"/>
              </a:buClr>
              <a:buSzPct val="75000"/>
              <a:buFont typeface="Wingdings" charset="2"/>
              <a:buChar char="§"/>
              <a:tabLst>
                <a:tab pos="4519613" algn="l"/>
              </a:tabLst>
              <a:defRPr sz="2000">
                <a:solidFill>
                  <a:schemeClr val="tx1"/>
                </a:solidFill>
                <a:latin typeface="Arial" charset="0"/>
              </a:defRPr>
            </a:lvl5pPr>
            <a:lvl6pPr marL="2514600" indent="-228600" eaLnBrk="0" fontAlgn="base" hangingPunct="0">
              <a:spcBef>
                <a:spcPct val="20000"/>
              </a:spcBef>
              <a:spcAft>
                <a:spcPct val="0"/>
              </a:spcAft>
              <a:buClr>
                <a:schemeClr val="accent1"/>
              </a:buClr>
              <a:buSzPct val="75000"/>
              <a:buFont typeface="Wingdings" charset="2"/>
              <a:buChar char="§"/>
              <a:tabLst>
                <a:tab pos="4519613" algn="l"/>
              </a:tabLst>
              <a:defRPr sz="2000">
                <a:solidFill>
                  <a:schemeClr val="tx1"/>
                </a:solidFill>
                <a:latin typeface="Arial" charset="0"/>
              </a:defRPr>
            </a:lvl6pPr>
            <a:lvl7pPr marL="2971800" indent="-228600" eaLnBrk="0" fontAlgn="base" hangingPunct="0">
              <a:spcBef>
                <a:spcPct val="20000"/>
              </a:spcBef>
              <a:spcAft>
                <a:spcPct val="0"/>
              </a:spcAft>
              <a:buClr>
                <a:schemeClr val="accent1"/>
              </a:buClr>
              <a:buSzPct val="75000"/>
              <a:buFont typeface="Wingdings" charset="2"/>
              <a:buChar char="§"/>
              <a:tabLst>
                <a:tab pos="4519613" algn="l"/>
              </a:tabLst>
              <a:defRPr sz="2000">
                <a:solidFill>
                  <a:schemeClr val="tx1"/>
                </a:solidFill>
                <a:latin typeface="Arial" charset="0"/>
              </a:defRPr>
            </a:lvl7pPr>
            <a:lvl8pPr marL="3429000" indent="-228600" eaLnBrk="0" fontAlgn="base" hangingPunct="0">
              <a:spcBef>
                <a:spcPct val="20000"/>
              </a:spcBef>
              <a:spcAft>
                <a:spcPct val="0"/>
              </a:spcAft>
              <a:buClr>
                <a:schemeClr val="accent1"/>
              </a:buClr>
              <a:buSzPct val="75000"/>
              <a:buFont typeface="Wingdings" charset="2"/>
              <a:buChar char="§"/>
              <a:tabLst>
                <a:tab pos="4519613" algn="l"/>
              </a:tabLst>
              <a:defRPr sz="2000">
                <a:solidFill>
                  <a:schemeClr val="tx1"/>
                </a:solidFill>
                <a:latin typeface="Arial" charset="0"/>
              </a:defRPr>
            </a:lvl8pPr>
            <a:lvl9pPr marL="3886200" indent="-228600" eaLnBrk="0" fontAlgn="base" hangingPunct="0">
              <a:spcBef>
                <a:spcPct val="20000"/>
              </a:spcBef>
              <a:spcAft>
                <a:spcPct val="0"/>
              </a:spcAft>
              <a:buClr>
                <a:schemeClr val="accent1"/>
              </a:buClr>
              <a:buSzPct val="75000"/>
              <a:buFont typeface="Wingdings" charset="2"/>
              <a:buChar char="§"/>
              <a:tabLst>
                <a:tab pos="4519613" algn="l"/>
              </a:tabLst>
              <a:defRPr sz="2000">
                <a:solidFill>
                  <a:schemeClr val="tx1"/>
                </a:solidFill>
                <a:latin typeface="Arial" charset="0"/>
              </a:defRPr>
            </a:lvl9pPr>
          </a:lstStyle>
          <a:p>
            <a:pPr>
              <a:spcBef>
                <a:spcPct val="0"/>
              </a:spcBef>
              <a:buClrTx/>
              <a:buSzTx/>
              <a:buNone/>
            </a:pPr>
            <a:endParaRPr lang="en-US" altLang="en-US" sz="800" dirty="0">
              <a:solidFill>
                <a:schemeClr val="tx2"/>
              </a:solidFill>
              <a:latin typeface="Calibri" charset="0"/>
              <a:ea typeface="Calibri" charset="0"/>
              <a:cs typeface="Calibri" charset="0"/>
            </a:endParaRPr>
          </a:p>
          <a:p>
            <a:pPr marL="257168" indent="-257168">
              <a:spcBef>
                <a:spcPct val="0"/>
              </a:spcBef>
              <a:buClrTx/>
              <a:buSzTx/>
              <a:buFont typeface="Arial" panose="020B0604020202020204" pitchFamily="34" charset="0"/>
              <a:buChar char="•"/>
            </a:pPr>
            <a:r>
              <a:rPr lang="en-US" altLang="en-US" sz="1600" dirty="0">
                <a:solidFill>
                  <a:schemeClr val="tx2"/>
                </a:solidFill>
                <a:latin typeface="Calibri" charset="0"/>
                <a:ea typeface="Calibri" charset="0"/>
                <a:cs typeface="Calibri" charset="0"/>
              </a:rPr>
              <a:t>In 2019, the Olive View Master Plan was approved by the Board of Supervisors, based on combined input of County service departments as well as the local Community through meetings and work sessions that occurred over the course of two years</a:t>
            </a:r>
          </a:p>
          <a:p>
            <a:pPr>
              <a:spcBef>
                <a:spcPct val="0"/>
              </a:spcBef>
              <a:buClrTx/>
              <a:buSzTx/>
              <a:buNone/>
            </a:pPr>
            <a:endParaRPr lang="en-US" altLang="en-US" sz="1600" dirty="0">
              <a:solidFill>
                <a:schemeClr val="tx2"/>
              </a:solidFill>
              <a:latin typeface="Calibri" charset="0"/>
              <a:ea typeface="Calibri" charset="0"/>
              <a:cs typeface="Calibri" charset="0"/>
            </a:endParaRPr>
          </a:p>
          <a:p>
            <a:pPr marL="257168" indent="-257168">
              <a:spcBef>
                <a:spcPct val="0"/>
              </a:spcBef>
              <a:buClrTx/>
              <a:buSzTx/>
              <a:buFont typeface="Arial" panose="020B0604020202020204" pitchFamily="34" charset="0"/>
              <a:buChar char="•"/>
            </a:pPr>
            <a:r>
              <a:rPr lang="en-US" sz="1600" dirty="0">
                <a:solidFill>
                  <a:schemeClr val="tx2"/>
                </a:solidFill>
                <a:latin typeface="Calibri" charset="0"/>
                <a:ea typeface="Calibri Light" charset="0"/>
                <a:cs typeface="Calibri" charset="0"/>
              </a:rPr>
              <a:t>As part of the Master Plan vision and its focus on “whole-person” care, behavioral (mental health and substance use) health facilities and services are key components to the campus development</a:t>
            </a:r>
          </a:p>
          <a:p>
            <a:pPr>
              <a:spcBef>
                <a:spcPct val="0"/>
              </a:spcBef>
              <a:buClrTx/>
              <a:buSzTx/>
              <a:buNone/>
            </a:pPr>
            <a:endParaRPr lang="en-US" sz="1600" dirty="0">
              <a:solidFill>
                <a:schemeClr val="tx2"/>
              </a:solidFill>
              <a:latin typeface="Calibri" charset="0"/>
              <a:ea typeface="Calibri Light" charset="0"/>
              <a:cs typeface="Calibri" charset="0"/>
            </a:endParaRPr>
          </a:p>
          <a:p>
            <a:pPr marL="257168" indent="-257168">
              <a:spcBef>
                <a:spcPct val="0"/>
              </a:spcBef>
              <a:buClrTx/>
              <a:buSzTx/>
              <a:buFont typeface="Arial" panose="020B0604020202020204" pitchFamily="34" charset="0"/>
              <a:buChar char="•"/>
            </a:pPr>
            <a:r>
              <a:rPr lang="en-US" altLang="en-US" sz="1600" dirty="0">
                <a:solidFill>
                  <a:schemeClr val="tx2"/>
                </a:solidFill>
                <a:latin typeface="Calibri" charset="0"/>
                <a:ea typeface="Calibri" charset="0"/>
                <a:cs typeface="Calibri" charset="0"/>
              </a:rPr>
              <a:t>The State Behavioral Health Continuum Infrastructure Program (BHCIP) affords the County the opportunity to realize the Master Plan behavioral health facilities</a:t>
            </a:r>
          </a:p>
          <a:p>
            <a:pPr marL="257168" indent="-257168">
              <a:spcBef>
                <a:spcPct val="0"/>
              </a:spcBef>
              <a:buClrTx/>
              <a:buSzTx/>
              <a:buFont typeface="Arial" panose="020B0604020202020204" pitchFamily="34" charset="0"/>
              <a:buChar char="•"/>
            </a:pPr>
            <a:endParaRPr lang="en-US" altLang="en-US" sz="1500" b="1" u="sng" dirty="0">
              <a:solidFill>
                <a:schemeClr val="tx2"/>
              </a:solidFill>
              <a:latin typeface="Calibri" charset="0"/>
              <a:ea typeface="Calibri" charset="0"/>
              <a:cs typeface="Calibri" charset="0"/>
            </a:endParaRPr>
          </a:p>
          <a:p>
            <a:pPr>
              <a:spcBef>
                <a:spcPct val="0"/>
              </a:spcBef>
              <a:buClrTx/>
              <a:buSzTx/>
              <a:buNone/>
            </a:pPr>
            <a:endParaRPr lang="en-US" altLang="en-US" sz="1500" dirty="0">
              <a:solidFill>
                <a:schemeClr val="tx2"/>
              </a:solidFill>
              <a:latin typeface="Calibri Light" charset="0"/>
              <a:ea typeface="Calibri Light" charset="0"/>
              <a:cs typeface="Calibri Light" charset="0"/>
            </a:endParaRPr>
          </a:p>
        </p:txBody>
      </p:sp>
      <p:pic>
        <p:nvPicPr>
          <p:cNvPr id="3" name="Picture 2" descr="A picture containing sky, outdoor, tree, building&#10;&#10;Description automatically generated">
            <a:extLst>
              <a:ext uri="{FF2B5EF4-FFF2-40B4-BE49-F238E27FC236}">
                <a16:creationId xmlns:a16="http://schemas.microsoft.com/office/drawing/2014/main" id="{2F7A0CE7-6EB5-3F1E-3DCE-F9EBA15DA70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848" r="13343"/>
          <a:stretch/>
        </p:blipFill>
        <p:spPr>
          <a:xfrm>
            <a:off x="5647391" y="1840818"/>
            <a:ext cx="3496609" cy="3205008"/>
          </a:xfrm>
          <a:prstGeom prst="rect">
            <a:avLst/>
          </a:prstGeom>
        </p:spPr>
      </p:pic>
    </p:spTree>
    <p:extLst>
      <p:ext uri="{BB962C8B-B14F-4D97-AF65-F5344CB8AC3E}">
        <p14:creationId xmlns:p14="http://schemas.microsoft.com/office/powerpoint/2010/main" val="12113909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p:cNvSpPr txBox="1">
            <a:spLocks/>
          </p:cNvSpPr>
          <p:nvPr/>
        </p:nvSpPr>
        <p:spPr>
          <a:xfrm>
            <a:off x="1143003" y="299438"/>
            <a:ext cx="6855785" cy="685701"/>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en-US" sz="3000" dirty="0">
                <a:solidFill>
                  <a:schemeClr val="bg1"/>
                </a:solidFill>
              </a:rPr>
              <a:t>MASTER PLAN DESIGN FEATURES</a:t>
            </a:r>
          </a:p>
        </p:txBody>
      </p:sp>
      <p:sp>
        <p:nvSpPr>
          <p:cNvPr id="4" name="Rectangle 10">
            <a:extLst>
              <a:ext uri="{FF2B5EF4-FFF2-40B4-BE49-F238E27FC236}">
                <a16:creationId xmlns:a16="http://schemas.microsoft.com/office/drawing/2014/main" id="{C4E9CECD-FDA5-499A-8625-89F461F34BDF}"/>
              </a:ext>
            </a:extLst>
          </p:cNvPr>
          <p:cNvSpPr>
            <a:spLocks noChangeArrowheads="1"/>
          </p:cNvSpPr>
          <p:nvPr/>
        </p:nvSpPr>
        <p:spPr bwMode="auto">
          <a:xfrm>
            <a:off x="583086" y="1396538"/>
            <a:ext cx="7975618" cy="3603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65000"/>
              <a:buFont typeface="Wingdings" charset="2"/>
              <a:buChar char="n"/>
              <a:tabLst>
                <a:tab pos="4519613" algn="l"/>
              </a:tabLst>
              <a:defRPr sz="3000">
                <a:solidFill>
                  <a:schemeClr val="tx1"/>
                </a:solidFill>
                <a:latin typeface="Arial" charset="0"/>
              </a:defRPr>
            </a:lvl1pPr>
            <a:lvl2pPr marL="742950" indent="-285750">
              <a:spcBef>
                <a:spcPct val="20000"/>
              </a:spcBef>
              <a:buClr>
                <a:schemeClr val="accent2"/>
              </a:buClr>
              <a:buSzPct val="60000"/>
              <a:buFont typeface="Wingdings" charset="2"/>
              <a:buChar char="q"/>
              <a:tabLst>
                <a:tab pos="4519613" algn="l"/>
              </a:tabLst>
              <a:defRPr sz="2600">
                <a:solidFill>
                  <a:schemeClr val="tx1"/>
                </a:solidFill>
                <a:latin typeface="Arial" charset="0"/>
              </a:defRPr>
            </a:lvl2pPr>
            <a:lvl3pPr marL="1143000" indent="-228600">
              <a:spcBef>
                <a:spcPct val="20000"/>
              </a:spcBef>
              <a:buClr>
                <a:schemeClr val="accent1"/>
              </a:buClr>
              <a:buSzPct val="65000"/>
              <a:buFont typeface="Wingdings" charset="2"/>
              <a:buChar char="n"/>
              <a:tabLst>
                <a:tab pos="4519613" algn="l"/>
              </a:tabLst>
              <a:defRPr sz="2200">
                <a:solidFill>
                  <a:schemeClr val="tx1"/>
                </a:solidFill>
                <a:latin typeface="Arial" charset="0"/>
              </a:defRPr>
            </a:lvl3pPr>
            <a:lvl4pPr marL="1600200" indent="-228600">
              <a:spcBef>
                <a:spcPct val="20000"/>
              </a:spcBef>
              <a:buClr>
                <a:schemeClr val="accent2"/>
              </a:buClr>
              <a:buSzPct val="70000"/>
              <a:buFont typeface="Wingdings" charset="2"/>
              <a:buChar char="q"/>
              <a:tabLst>
                <a:tab pos="4519613" algn="l"/>
              </a:tabLst>
              <a:defRPr sz="2000">
                <a:solidFill>
                  <a:schemeClr val="tx1"/>
                </a:solidFill>
                <a:latin typeface="Arial" charset="0"/>
              </a:defRPr>
            </a:lvl4pPr>
            <a:lvl5pPr marL="2057400" indent="-228600">
              <a:spcBef>
                <a:spcPct val="20000"/>
              </a:spcBef>
              <a:buClr>
                <a:schemeClr val="accent1"/>
              </a:buClr>
              <a:buSzPct val="75000"/>
              <a:buFont typeface="Wingdings" charset="2"/>
              <a:buChar char="§"/>
              <a:tabLst>
                <a:tab pos="4519613" algn="l"/>
              </a:tabLst>
              <a:defRPr sz="2000">
                <a:solidFill>
                  <a:schemeClr val="tx1"/>
                </a:solidFill>
                <a:latin typeface="Arial" charset="0"/>
              </a:defRPr>
            </a:lvl5pPr>
            <a:lvl6pPr marL="2514600" indent="-228600" eaLnBrk="0" fontAlgn="base" hangingPunct="0">
              <a:spcBef>
                <a:spcPct val="20000"/>
              </a:spcBef>
              <a:spcAft>
                <a:spcPct val="0"/>
              </a:spcAft>
              <a:buClr>
                <a:schemeClr val="accent1"/>
              </a:buClr>
              <a:buSzPct val="75000"/>
              <a:buFont typeface="Wingdings" charset="2"/>
              <a:buChar char="§"/>
              <a:tabLst>
                <a:tab pos="4519613" algn="l"/>
              </a:tabLst>
              <a:defRPr sz="2000">
                <a:solidFill>
                  <a:schemeClr val="tx1"/>
                </a:solidFill>
                <a:latin typeface="Arial" charset="0"/>
              </a:defRPr>
            </a:lvl6pPr>
            <a:lvl7pPr marL="2971800" indent="-228600" eaLnBrk="0" fontAlgn="base" hangingPunct="0">
              <a:spcBef>
                <a:spcPct val="20000"/>
              </a:spcBef>
              <a:spcAft>
                <a:spcPct val="0"/>
              </a:spcAft>
              <a:buClr>
                <a:schemeClr val="accent1"/>
              </a:buClr>
              <a:buSzPct val="75000"/>
              <a:buFont typeface="Wingdings" charset="2"/>
              <a:buChar char="§"/>
              <a:tabLst>
                <a:tab pos="4519613" algn="l"/>
              </a:tabLst>
              <a:defRPr sz="2000">
                <a:solidFill>
                  <a:schemeClr val="tx1"/>
                </a:solidFill>
                <a:latin typeface="Arial" charset="0"/>
              </a:defRPr>
            </a:lvl7pPr>
            <a:lvl8pPr marL="3429000" indent="-228600" eaLnBrk="0" fontAlgn="base" hangingPunct="0">
              <a:spcBef>
                <a:spcPct val="20000"/>
              </a:spcBef>
              <a:spcAft>
                <a:spcPct val="0"/>
              </a:spcAft>
              <a:buClr>
                <a:schemeClr val="accent1"/>
              </a:buClr>
              <a:buSzPct val="75000"/>
              <a:buFont typeface="Wingdings" charset="2"/>
              <a:buChar char="§"/>
              <a:tabLst>
                <a:tab pos="4519613" algn="l"/>
              </a:tabLst>
              <a:defRPr sz="2000">
                <a:solidFill>
                  <a:schemeClr val="tx1"/>
                </a:solidFill>
                <a:latin typeface="Arial" charset="0"/>
              </a:defRPr>
            </a:lvl8pPr>
            <a:lvl9pPr marL="3886200" indent="-228600" eaLnBrk="0" fontAlgn="base" hangingPunct="0">
              <a:spcBef>
                <a:spcPct val="20000"/>
              </a:spcBef>
              <a:spcAft>
                <a:spcPct val="0"/>
              </a:spcAft>
              <a:buClr>
                <a:schemeClr val="accent1"/>
              </a:buClr>
              <a:buSzPct val="75000"/>
              <a:buFont typeface="Wingdings" charset="2"/>
              <a:buChar char="§"/>
              <a:tabLst>
                <a:tab pos="4519613" algn="l"/>
              </a:tabLst>
              <a:defRPr sz="2000">
                <a:solidFill>
                  <a:schemeClr val="tx1"/>
                </a:solidFill>
                <a:latin typeface="Arial" charset="0"/>
              </a:defRPr>
            </a:lvl9pPr>
          </a:lstStyle>
          <a:p>
            <a:pPr eaLnBrk="1" hangingPunct="1">
              <a:spcBef>
                <a:spcPct val="0"/>
              </a:spcBef>
              <a:buClrTx/>
              <a:buSzTx/>
              <a:buFontTx/>
              <a:buNone/>
            </a:pPr>
            <a:r>
              <a:rPr lang="en-US" altLang="en-US" sz="1600" b="1" u="sng" dirty="0">
                <a:solidFill>
                  <a:schemeClr val="tx2"/>
                </a:solidFill>
                <a:latin typeface="Calibri" charset="0"/>
                <a:ea typeface="Calibri" charset="0"/>
                <a:cs typeface="Calibri" charset="0"/>
              </a:rPr>
              <a:t>Key Design Features of the Master Plan aim to:</a:t>
            </a:r>
          </a:p>
          <a:p>
            <a:pPr marL="257168" indent="-257168">
              <a:spcBef>
                <a:spcPct val="0"/>
              </a:spcBef>
              <a:buClrTx/>
              <a:buSzTx/>
              <a:buFont typeface="Arial" panose="020B0604020202020204" pitchFamily="34" charset="0"/>
              <a:buChar char="•"/>
            </a:pPr>
            <a:r>
              <a:rPr lang="en-US" sz="1600" dirty="0">
                <a:solidFill>
                  <a:schemeClr val="tx2"/>
                </a:solidFill>
                <a:latin typeface="Calibri" charset="0"/>
                <a:ea typeface="Calibri Light" charset="0"/>
                <a:cs typeface="Calibri" charset="0"/>
              </a:rPr>
              <a:t>Re-capture the </a:t>
            </a:r>
            <a:r>
              <a:rPr lang="en-US" sz="1600" b="1" dirty="0">
                <a:solidFill>
                  <a:schemeClr val="tx2"/>
                </a:solidFill>
                <a:latin typeface="Calibri" charset="0"/>
                <a:ea typeface="Calibri Light" charset="0"/>
                <a:cs typeface="Calibri" charset="0"/>
              </a:rPr>
              <a:t>natural setting </a:t>
            </a:r>
            <a:r>
              <a:rPr lang="en-US" sz="1600" dirty="0">
                <a:solidFill>
                  <a:schemeClr val="tx2"/>
                </a:solidFill>
                <a:latin typeface="Calibri" charset="0"/>
                <a:ea typeface="Calibri Light" charset="0"/>
                <a:cs typeface="Calibri" charset="0"/>
              </a:rPr>
              <a:t>and resources unique to the Olive View area, including maintaining the walking and equestrian trails</a:t>
            </a:r>
            <a:endParaRPr lang="en-US" sz="1600" dirty="0">
              <a:solidFill>
                <a:schemeClr val="tx2"/>
              </a:solidFill>
              <a:latin typeface="Calibri" panose="020F0502020204030204" pitchFamily="34" charset="0"/>
              <a:ea typeface="Calibri Light" charset="0"/>
              <a:cs typeface="Calibri Light" charset="0"/>
            </a:endParaRPr>
          </a:p>
          <a:p>
            <a:pPr>
              <a:spcBef>
                <a:spcPct val="0"/>
              </a:spcBef>
              <a:buClrTx/>
              <a:buSzTx/>
              <a:buNone/>
            </a:pPr>
            <a:r>
              <a:rPr lang="en-US" sz="1600" dirty="0">
                <a:solidFill>
                  <a:schemeClr val="tx2"/>
                </a:solidFill>
                <a:latin typeface="Calibri" panose="020F0502020204030204" pitchFamily="34" charset="0"/>
                <a:ea typeface="Calibri Light" charset="0"/>
                <a:cs typeface="Calibri Light" charset="0"/>
              </a:rPr>
              <a:t> </a:t>
            </a:r>
            <a:endParaRPr lang="en-US" altLang="en-US" sz="1600" dirty="0">
              <a:solidFill>
                <a:schemeClr val="tx2"/>
              </a:solidFill>
              <a:latin typeface="Calibri" charset="0"/>
              <a:ea typeface="Calibri" charset="0"/>
              <a:cs typeface="Calibri" charset="0"/>
            </a:endParaRPr>
          </a:p>
          <a:p>
            <a:pPr marL="257168" indent="-257168">
              <a:spcBef>
                <a:spcPct val="0"/>
              </a:spcBef>
              <a:buClrTx/>
              <a:buSzTx/>
              <a:buFont typeface="Arial" panose="020B0604020202020204" pitchFamily="34" charset="0"/>
              <a:buChar char="•"/>
            </a:pPr>
            <a:r>
              <a:rPr lang="en-US" altLang="en-US" sz="1600" dirty="0">
                <a:solidFill>
                  <a:schemeClr val="tx2"/>
                </a:solidFill>
                <a:latin typeface="Calibri" charset="0"/>
                <a:ea typeface="Calibri" charset="0"/>
                <a:cs typeface="Calibri" charset="0"/>
              </a:rPr>
              <a:t>Create more </a:t>
            </a:r>
            <a:r>
              <a:rPr lang="en-US" altLang="en-US" sz="1600" b="1" dirty="0">
                <a:solidFill>
                  <a:schemeClr val="tx2"/>
                </a:solidFill>
                <a:latin typeface="Calibri" charset="0"/>
                <a:ea typeface="Calibri" charset="0"/>
                <a:cs typeface="Calibri" charset="0"/>
              </a:rPr>
              <a:t>green spaces </a:t>
            </a:r>
            <a:r>
              <a:rPr lang="en-US" altLang="en-US" sz="1600" dirty="0">
                <a:solidFill>
                  <a:schemeClr val="tx2"/>
                </a:solidFill>
                <a:latin typeface="Calibri" charset="0"/>
                <a:ea typeface="Calibri" charset="0"/>
                <a:cs typeface="Calibri" charset="0"/>
              </a:rPr>
              <a:t>and places for patients, families, staff and the surrounding community to engage</a:t>
            </a:r>
            <a:endParaRPr lang="en-US" sz="1600" b="1" dirty="0">
              <a:solidFill>
                <a:schemeClr val="tx2"/>
              </a:solidFill>
              <a:latin typeface="Calibri" panose="020F0502020204030204" pitchFamily="34" charset="0"/>
              <a:ea typeface="Calibri Light" charset="0"/>
              <a:cs typeface="Calibri Light" charset="0"/>
            </a:endParaRPr>
          </a:p>
          <a:p>
            <a:pPr>
              <a:spcBef>
                <a:spcPct val="0"/>
              </a:spcBef>
              <a:buClrTx/>
              <a:buSzTx/>
              <a:buNone/>
            </a:pPr>
            <a:r>
              <a:rPr lang="en-US" sz="1600" dirty="0">
                <a:solidFill>
                  <a:schemeClr val="tx2"/>
                </a:solidFill>
                <a:latin typeface="Calibri" panose="020F0502020204030204" pitchFamily="34" charset="0"/>
                <a:ea typeface="Calibri Light" charset="0"/>
                <a:cs typeface="Calibri Light" charset="0"/>
              </a:rPr>
              <a:t> </a:t>
            </a:r>
            <a:endParaRPr lang="en-US" altLang="en-US" sz="1600" dirty="0">
              <a:solidFill>
                <a:schemeClr val="tx2"/>
              </a:solidFill>
              <a:latin typeface="Calibri" charset="0"/>
              <a:ea typeface="Calibri" charset="0"/>
              <a:cs typeface="Calibri" charset="0"/>
            </a:endParaRPr>
          </a:p>
          <a:p>
            <a:pPr marL="257168" indent="-257168">
              <a:spcBef>
                <a:spcPct val="0"/>
              </a:spcBef>
              <a:buClrTx/>
              <a:buSzTx/>
              <a:buFont typeface="Arial" panose="020B0604020202020204" pitchFamily="34" charset="0"/>
              <a:buChar char="•"/>
            </a:pPr>
            <a:r>
              <a:rPr lang="en-US" altLang="en-US" sz="1600" dirty="0">
                <a:solidFill>
                  <a:schemeClr val="tx2"/>
                </a:solidFill>
                <a:latin typeface="Calibri" charset="0"/>
                <a:ea typeface="Calibri" charset="0"/>
                <a:cs typeface="Calibri" charset="0"/>
              </a:rPr>
              <a:t>Create </a:t>
            </a:r>
            <a:r>
              <a:rPr lang="en-US" altLang="en-US" sz="1600" b="1" dirty="0">
                <a:solidFill>
                  <a:schemeClr val="tx2"/>
                </a:solidFill>
                <a:latin typeface="Calibri" charset="0"/>
                <a:ea typeface="Calibri" charset="0"/>
                <a:cs typeface="Calibri" charset="0"/>
              </a:rPr>
              <a:t>gathering opportunities </a:t>
            </a:r>
            <a:r>
              <a:rPr lang="en-US" altLang="en-US" sz="1600" dirty="0">
                <a:solidFill>
                  <a:schemeClr val="tx2"/>
                </a:solidFill>
                <a:latin typeface="Calibri" charset="0"/>
                <a:ea typeface="Calibri" charset="0"/>
                <a:cs typeface="Calibri" charset="0"/>
              </a:rPr>
              <a:t>and spaces including quads, courtyards, gardens and encourage an interactive site</a:t>
            </a:r>
            <a:endParaRPr lang="en-US" sz="1600" dirty="0">
              <a:solidFill>
                <a:schemeClr val="tx2"/>
              </a:solidFill>
              <a:latin typeface="Calibri" panose="020F0502020204030204" pitchFamily="34" charset="0"/>
              <a:ea typeface="Calibri Light" charset="0"/>
              <a:cs typeface="Calibri Light" charset="0"/>
            </a:endParaRPr>
          </a:p>
          <a:p>
            <a:pPr>
              <a:spcBef>
                <a:spcPct val="0"/>
              </a:spcBef>
              <a:buClrTx/>
              <a:buSzTx/>
              <a:buNone/>
            </a:pPr>
            <a:r>
              <a:rPr lang="en-US" sz="1600" dirty="0">
                <a:solidFill>
                  <a:schemeClr val="tx2"/>
                </a:solidFill>
                <a:latin typeface="Calibri" panose="020F0502020204030204" pitchFamily="34" charset="0"/>
                <a:ea typeface="Calibri Light" charset="0"/>
                <a:cs typeface="Calibri Light" charset="0"/>
              </a:rPr>
              <a:t> </a:t>
            </a:r>
            <a:endParaRPr lang="en-US" altLang="en-US" sz="1600" dirty="0">
              <a:solidFill>
                <a:schemeClr val="tx2"/>
              </a:solidFill>
              <a:latin typeface="Calibri" charset="0"/>
              <a:ea typeface="Calibri" charset="0"/>
              <a:cs typeface="Calibri" charset="0"/>
            </a:endParaRPr>
          </a:p>
          <a:p>
            <a:pPr marL="257168" indent="-257168">
              <a:spcBef>
                <a:spcPct val="0"/>
              </a:spcBef>
              <a:buClrTx/>
              <a:buSzTx/>
              <a:buFont typeface="Arial" panose="020B0604020202020204" pitchFamily="34" charset="0"/>
              <a:buChar char="•"/>
            </a:pPr>
            <a:r>
              <a:rPr lang="en-US" altLang="en-US" sz="1600" b="1" dirty="0">
                <a:solidFill>
                  <a:schemeClr val="tx2"/>
                </a:solidFill>
                <a:latin typeface="Calibri" charset="0"/>
                <a:ea typeface="Calibri" charset="0"/>
                <a:cs typeface="Calibri" charset="0"/>
              </a:rPr>
              <a:t>Reduce</a:t>
            </a:r>
            <a:r>
              <a:rPr lang="en-US" altLang="en-US" sz="1600" dirty="0">
                <a:solidFill>
                  <a:schemeClr val="tx2"/>
                </a:solidFill>
                <a:latin typeface="Calibri" charset="0"/>
                <a:ea typeface="Calibri" charset="0"/>
                <a:cs typeface="Calibri" charset="0"/>
              </a:rPr>
              <a:t> the inherent </a:t>
            </a:r>
            <a:r>
              <a:rPr lang="en-US" altLang="en-US" sz="1600" b="1" dirty="0">
                <a:solidFill>
                  <a:schemeClr val="tx2"/>
                </a:solidFill>
                <a:latin typeface="Calibri" charset="0"/>
                <a:ea typeface="Calibri" charset="0"/>
                <a:cs typeface="Calibri" charset="0"/>
              </a:rPr>
              <a:t>stress</a:t>
            </a:r>
            <a:r>
              <a:rPr lang="en-US" altLang="en-US" sz="1600" dirty="0">
                <a:solidFill>
                  <a:schemeClr val="tx2"/>
                </a:solidFill>
                <a:latin typeface="Calibri" charset="0"/>
                <a:ea typeface="Calibri" charset="0"/>
                <a:cs typeface="Calibri" charset="0"/>
              </a:rPr>
              <a:t> that can often go hand in hand with medical centers</a:t>
            </a:r>
          </a:p>
          <a:p>
            <a:pPr>
              <a:spcBef>
                <a:spcPct val="0"/>
              </a:spcBef>
              <a:buClrTx/>
              <a:buSzTx/>
              <a:buNone/>
            </a:pPr>
            <a:endParaRPr lang="en-US" altLang="en-US" sz="1600" dirty="0">
              <a:solidFill>
                <a:schemeClr val="tx2"/>
              </a:solidFill>
              <a:latin typeface="Calibri" charset="0"/>
              <a:ea typeface="Calibri" charset="0"/>
              <a:cs typeface="Calibri" charset="0"/>
            </a:endParaRPr>
          </a:p>
          <a:p>
            <a:pPr marL="257168" indent="-257168">
              <a:spcBef>
                <a:spcPct val="0"/>
              </a:spcBef>
              <a:buClrTx/>
              <a:buSzTx/>
              <a:buFont typeface="Arial" panose="020B0604020202020204" pitchFamily="34" charset="0"/>
              <a:buChar char="•"/>
            </a:pPr>
            <a:r>
              <a:rPr lang="en-US" altLang="en-US" sz="1600" dirty="0">
                <a:solidFill>
                  <a:schemeClr val="tx2"/>
                </a:solidFill>
                <a:latin typeface="Calibri" charset="0"/>
                <a:ea typeface="Calibri" charset="0"/>
                <a:cs typeface="Calibri" charset="0"/>
              </a:rPr>
              <a:t>And, overall. . . Provide an </a:t>
            </a:r>
            <a:r>
              <a:rPr lang="en-US" altLang="en-US" sz="1600" b="1" dirty="0">
                <a:solidFill>
                  <a:schemeClr val="tx2"/>
                </a:solidFill>
                <a:latin typeface="Calibri" charset="0"/>
                <a:ea typeface="Calibri" charset="0"/>
                <a:cs typeface="Calibri" charset="0"/>
              </a:rPr>
              <a:t>inviting</a:t>
            </a:r>
            <a:r>
              <a:rPr lang="en-US" altLang="en-US" sz="1600" dirty="0">
                <a:solidFill>
                  <a:schemeClr val="tx2"/>
                </a:solidFill>
                <a:latin typeface="Calibri" charset="0"/>
                <a:ea typeface="Calibri" charset="0"/>
                <a:cs typeface="Calibri" charset="0"/>
              </a:rPr>
              <a:t> component to the community</a:t>
            </a:r>
            <a:endParaRPr lang="en-US" altLang="en-US" sz="1600" b="1" dirty="0">
              <a:solidFill>
                <a:schemeClr val="tx2"/>
              </a:solidFill>
              <a:latin typeface="Calibri" charset="0"/>
              <a:ea typeface="Calibri" charset="0"/>
              <a:cs typeface="Calibri" charset="0"/>
            </a:endParaRPr>
          </a:p>
          <a:p>
            <a:pPr>
              <a:spcBef>
                <a:spcPct val="0"/>
              </a:spcBef>
              <a:buClrTx/>
              <a:buSzTx/>
              <a:buNone/>
            </a:pPr>
            <a:endParaRPr lang="en-US" altLang="en-US" sz="1500" b="1" dirty="0">
              <a:solidFill>
                <a:schemeClr val="tx2"/>
              </a:solidFill>
              <a:latin typeface="Calibri" charset="0"/>
              <a:ea typeface="Calibri" charset="0"/>
              <a:cs typeface="Calibri" charset="0"/>
            </a:endParaRPr>
          </a:p>
          <a:p>
            <a:pPr>
              <a:spcBef>
                <a:spcPct val="0"/>
              </a:spcBef>
              <a:buClrTx/>
              <a:buSzTx/>
              <a:buNone/>
            </a:pPr>
            <a:endParaRPr lang="en-US" altLang="en-US" sz="1500" b="1" u="sng" dirty="0">
              <a:solidFill>
                <a:schemeClr val="tx2"/>
              </a:solidFill>
              <a:latin typeface="Calibri" charset="0"/>
              <a:ea typeface="Calibri" charset="0"/>
              <a:cs typeface="Calibri" charset="0"/>
            </a:endParaRPr>
          </a:p>
          <a:p>
            <a:pPr>
              <a:spcBef>
                <a:spcPct val="0"/>
              </a:spcBef>
              <a:buClrTx/>
              <a:buSzTx/>
              <a:buNone/>
            </a:pPr>
            <a:endParaRPr lang="en-US" altLang="en-US" sz="1500" dirty="0">
              <a:solidFill>
                <a:schemeClr val="tx2"/>
              </a:solidFill>
              <a:latin typeface="Calibri Light" charset="0"/>
              <a:ea typeface="Calibri Light" charset="0"/>
              <a:cs typeface="Calibri Light" charset="0"/>
            </a:endParaRPr>
          </a:p>
        </p:txBody>
      </p:sp>
      <p:sp>
        <p:nvSpPr>
          <p:cNvPr id="2" name="Rectangle 1">
            <a:extLst>
              <a:ext uri="{FF2B5EF4-FFF2-40B4-BE49-F238E27FC236}">
                <a16:creationId xmlns:a16="http://schemas.microsoft.com/office/drawing/2014/main" id="{5DB503F7-6083-85D3-FAD4-452C9D946243}"/>
              </a:ext>
            </a:extLst>
          </p:cNvPr>
          <p:cNvSpPr/>
          <p:nvPr/>
        </p:nvSpPr>
        <p:spPr>
          <a:xfrm>
            <a:off x="0" y="4596938"/>
            <a:ext cx="9144000" cy="538249"/>
          </a:xfrm>
          <a:prstGeom prst="rect">
            <a:avLst/>
          </a:prstGeom>
          <a:solidFill>
            <a:schemeClr val="tx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38647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771DBB-3177-BAC4-2441-058BF9CA1898}"/>
              </a:ext>
            </a:extLst>
          </p:cNvPr>
          <p:cNvPicPr>
            <a:picLocks noChangeAspect="1"/>
          </p:cNvPicPr>
          <p:nvPr/>
        </p:nvPicPr>
        <p:blipFill rotWithShape="1">
          <a:blip r:embed="rId2"/>
          <a:srcRect l="3788" t="19393" r="52576" b="7072"/>
          <a:stretch/>
        </p:blipFill>
        <p:spPr bwMode="auto">
          <a:xfrm>
            <a:off x="403166" y="112942"/>
            <a:ext cx="8337666" cy="3951706"/>
          </a:xfrm>
          <a:prstGeom prst="rect">
            <a:avLst/>
          </a:prstGeom>
          <a:ln>
            <a:noFill/>
          </a:ln>
          <a:extLst>
            <a:ext uri="{53640926-AAD7-44D8-BBD7-CCE9431645EC}">
              <a14:shadowObscured xmlns:a14="http://schemas.microsoft.com/office/drawing/2010/main"/>
            </a:ext>
          </a:extLst>
        </p:spPr>
      </p:pic>
      <p:sp>
        <p:nvSpPr>
          <p:cNvPr id="7" name="Rectangle 10">
            <a:extLst>
              <a:ext uri="{FF2B5EF4-FFF2-40B4-BE49-F238E27FC236}">
                <a16:creationId xmlns:a16="http://schemas.microsoft.com/office/drawing/2014/main" id="{E483C318-16C2-49F8-A5BD-F2E07BEC187D}"/>
              </a:ext>
            </a:extLst>
          </p:cNvPr>
          <p:cNvSpPr>
            <a:spLocks noChangeArrowheads="1"/>
          </p:cNvSpPr>
          <p:nvPr/>
        </p:nvSpPr>
        <p:spPr bwMode="auto">
          <a:xfrm>
            <a:off x="66501" y="4270297"/>
            <a:ext cx="9326881" cy="597808"/>
          </a:xfrm>
          <a:prstGeom prst="rect">
            <a:avLst/>
          </a:prstGeom>
          <a:noFill/>
          <a:ln>
            <a:noFill/>
          </a:ln>
        </p:spPr>
        <p:txBody>
          <a:bodyPr anchor="ctr"/>
          <a:lstStyle>
            <a:lvl1pPr>
              <a:spcBef>
                <a:spcPct val="20000"/>
              </a:spcBef>
              <a:buClr>
                <a:schemeClr val="accent1"/>
              </a:buClr>
              <a:buSzPct val="65000"/>
              <a:buFont typeface="Wingdings" charset="2"/>
              <a:buChar char="n"/>
              <a:tabLst>
                <a:tab pos="4519613" algn="l"/>
              </a:tabLst>
              <a:defRPr sz="3000">
                <a:solidFill>
                  <a:schemeClr val="tx1"/>
                </a:solidFill>
                <a:latin typeface="Arial" charset="0"/>
              </a:defRPr>
            </a:lvl1pPr>
            <a:lvl2pPr marL="742950" indent="-285750">
              <a:spcBef>
                <a:spcPct val="20000"/>
              </a:spcBef>
              <a:buClr>
                <a:schemeClr val="accent2"/>
              </a:buClr>
              <a:buSzPct val="60000"/>
              <a:buFont typeface="Wingdings" charset="2"/>
              <a:buChar char="q"/>
              <a:tabLst>
                <a:tab pos="4519613" algn="l"/>
              </a:tabLst>
              <a:defRPr sz="2600">
                <a:solidFill>
                  <a:schemeClr val="tx1"/>
                </a:solidFill>
                <a:latin typeface="Arial" charset="0"/>
              </a:defRPr>
            </a:lvl2pPr>
            <a:lvl3pPr marL="1143000" indent="-228600">
              <a:spcBef>
                <a:spcPct val="20000"/>
              </a:spcBef>
              <a:buClr>
                <a:schemeClr val="accent1"/>
              </a:buClr>
              <a:buSzPct val="65000"/>
              <a:buFont typeface="Wingdings" charset="2"/>
              <a:buChar char="n"/>
              <a:tabLst>
                <a:tab pos="4519613" algn="l"/>
              </a:tabLst>
              <a:defRPr sz="2200">
                <a:solidFill>
                  <a:schemeClr val="tx1"/>
                </a:solidFill>
                <a:latin typeface="Arial" charset="0"/>
              </a:defRPr>
            </a:lvl3pPr>
            <a:lvl4pPr marL="1600200" indent="-228600">
              <a:spcBef>
                <a:spcPct val="20000"/>
              </a:spcBef>
              <a:buClr>
                <a:schemeClr val="accent2"/>
              </a:buClr>
              <a:buSzPct val="70000"/>
              <a:buFont typeface="Wingdings" charset="2"/>
              <a:buChar char="q"/>
              <a:tabLst>
                <a:tab pos="4519613" algn="l"/>
              </a:tabLst>
              <a:defRPr sz="2000">
                <a:solidFill>
                  <a:schemeClr val="tx1"/>
                </a:solidFill>
                <a:latin typeface="Arial" charset="0"/>
              </a:defRPr>
            </a:lvl4pPr>
            <a:lvl5pPr marL="2057400" indent="-228600">
              <a:spcBef>
                <a:spcPct val="20000"/>
              </a:spcBef>
              <a:buClr>
                <a:schemeClr val="accent1"/>
              </a:buClr>
              <a:buSzPct val="75000"/>
              <a:buFont typeface="Wingdings" charset="2"/>
              <a:buChar char="§"/>
              <a:tabLst>
                <a:tab pos="4519613" algn="l"/>
              </a:tabLst>
              <a:defRPr sz="2000">
                <a:solidFill>
                  <a:schemeClr val="tx1"/>
                </a:solidFill>
                <a:latin typeface="Arial" charset="0"/>
              </a:defRPr>
            </a:lvl5pPr>
            <a:lvl6pPr marL="2514600" indent="-228600" eaLnBrk="0" fontAlgn="base" hangingPunct="0">
              <a:spcBef>
                <a:spcPct val="20000"/>
              </a:spcBef>
              <a:spcAft>
                <a:spcPct val="0"/>
              </a:spcAft>
              <a:buClr>
                <a:schemeClr val="accent1"/>
              </a:buClr>
              <a:buSzPct val="75000"/>
              <a:buFont typeface="Wingdings" charset="2"/>
              <a:buChar char="§"/>
              <a:tabLst>
                <a:tab pos="4519613" algn="l"/>
              </a:tabLst>
              <a:defRPr sz="2000">
                <a:solidFill>
                  <a:schemeClr val="tx1"/>
                </a:solidFill>
                <a:latin typeface="Arial" charset="0"/>
              </a:defRPr>
            </a:lvl6pPr>
            <a:lvl7pPr marL="2971800" indent="-228600" eaLnBrk="0" fontAlgn="base" hangingPunct="0">
              <a:spcBef>
                <a:spcPct val="20000"/>
              </a:spcBef>
              <a:spcAft>
                <a:spcPct val="0"/>
              </a:spcAft>
              <a:buClr>
                <a:schemeClr val="accent1"/>
              </a:buClr>
              <a:buSzPct val="75000"/>
              <a:buFont typeface="Wingdings" charset="2"/>
              <a:buChar char="§"/>
              <a:tabLst>
                <a:tab pos="4519613" algn="l"/>
              </a:tabLst>
              <a:defRPr sz="2000">
                <a:solidFill>
                  <a:schemeClr val="tx1"/>
                </a:solidFill>
                <a:latin typeface="Arial" charset="0"/>
              </a:defRPr>
            </a:lvl7pPr>
            <a:lvl8pPr marL="3429000" indent="-228600" eaLnBrk="0" fontAlgn="base" hangingPunct="0">
              <a:spcBef>
                <a:spcPct val="20000"/>
              </a:spcBef>
              <a:spcAft>
                <a:spcPct val="0"/>
              </a:spcAft>
              <a:buClr>
                <a:schemeClr val="accent1"/>
              </a:buClr>
              <a:buSzPct val="75000"/>
              <a:buFont typeface="Wingdings" charset="2"/>
              <a:buChar char="§"/>
              <a:tabLst>
                <a:tab pos="4519613" algn="l"/>
              </a:tabLst>
              <a:defRPr sz="2000">
                <a:solidFill>
                  <a:schemeClr val="tx1"/>
                </a:solidFill>
                <a:latin typeface="Arial" charset="0"/>
              </a:defRPr>
            </a:lvl8pPr>
            <a:lvl9pPr marL="3886200" indent="-228600" eaLnBrk="0" fontAlgn="base" hangingPunct="0">
              <a:spcBef>
                <a:spcPct val="20000"/>
              </a:spcBef>
              <a:spcAft>
                <a:spcPct val="0"/>
              </a:spcAft>
              <a:buClr>
                <a:schemeClr val="accent1"/>
              </a:buClr>
              <a:buSzPct val="75000"/>
              <a:buFont typeface="Wingdings" charset="2"/>
              <a:buChar char="§"/>
              <a:tabLst>
                <a:tab pos="4519613" algn="l"/>
              </a:tabLst>
              <a:defRPr sz="2000">
                <a:solidFill>
                  <a:schemeClr val="tx1"/>
                </a:solidFill>
                <a:latin typeface="Arial" charset="0"/>
              </a:defRPr>
            </a:lvl9pPr>
          </a:lstStyle>
          <a:p>
            <a:pPr eaLnBrk="1" hangingPunct="1">
              <a:spcBef>
                <a:spcPct val="0"/>
              </a:spcBef>
              <a:buClrTx/>
              <a:buSzTx/>
              <a:buFontTx/>
              <a:buNone/>
            </a:pPr>
            <a:endParaRPr lang="en-US" altLang="en-US" sz="1500" b="1" u="sng" dirty="0">
              <a:solidFill>
                <a:schemeClr val="tx2"/>
              </a:solidFill>
              <a:latin typeface="Calibri" charset="0"/>
              <a:ea typeface="Calibri" charset="0"/>
              <a:cs typeface="Calibri" charset="0"/>
            </a:endParaRPr>
          </a:p>
          <a:p>
            <a:pPr>
              <a:spcBef>
                <a:spcPct val="0"/>
              </a:spcBef>
              <a:buClrTx/>
              <a:buSzTx/>
              <a:buNone/>
            </a:pPr>
            <a:r>
              <a:rPr lang="en-US" sz="1800" dirty="0">
                <a:solidFill>
                  <a:schemeClr val="bg1"/>
                </a:solidFill>
                <a:latin typeface="Calibri" charset="0"/>
                <a:ea typeface="Calibri Light" charset="0"/>
                <a:cs typeface="Calibri" charset="0"/>
              </a:rPr>
              <a:t>In summer 2021, the Restorative Care Village, first phase of behavioral health facilities was completed and included the Recuperative Care Center, Residential Treatment Programs, Mental Health Urgent Care Center, and Mental Health Wellness Center (in yellow highlight)</a:t>
            </a:r>
            <a:endParaRPr lang="en-US" sz="1800" dirty="0">
              <a:solidFill>
                <a:srgbClr val="FF0000"/>
              </a:solidFill>
              <a:highlight>
                <a:srgbClr val="FFFF00"/>
              </a:highlight>
              <a:latin typeface="Calibri" charset="0"/>
              <a:ea typeface="Calibri Light" charset="0"/>
              <a:cs typeface="Calibri" charset="0"/>
            </a:endParaRPr>
          </a:p>
          <a:p>
            <a:pPr>
              <a:spcBef>
                <a:spcPct val="0"/>
              </a:spcBef>
              <a:buClrTx/>
              <a:buSzTx/>
              <a:buNone/>
            </a:pPr>
            <a:endParaRPr lang="en-US" altLang="en-US" sz="1500" dirty="0">
              <a:solidFill>
                <a:schemeClr val="tx2"/>
              </a:solidFill>
              <a:latin typeface="Calibri Light" charset="0"/>
              <a:ea typeface="Calibri Light" charset="0"/>
              <a:cs typeface="Calibri Light" charset="0"/>
            </a:endParaRPr>
          </a:p>
        </p:txBody>
      </p:sp>
      <p:sp>
        <p:nvSpPr>
          <p:cNvPr id="5" name="Freeform: Shape 4">
            <a:extLst>
              <a:ext uri="{FF2B5EF4-FFF2-40B4-BE49-F238E27FC236}">
                <a16:creationId xmlns:a16="http://schemas.microsoft.com/office/drawing/2014/main" id="{6559A7CB-16F1-87AE-A27A-313EA19E0E9E}"/>
              </a:ext>
            </a:extLst>
          </p:cNvPr>
          <p:cNvSpPr/>
          <p:nvPr/>
        </p:nvSpPr>
        <p:spPr>
          <a:xfrm>
            <a:off x="6140548" y="626012"/>
            <a:ext cx="1638886" cy="1033976"/>
          </a:xfrm>
          <a:custGeom>
            <a:avLst/>
            <a:gdLst>
              <a:gd name="connsiteX0" fmla="*/ 0 w 1638886"/>
              <a:gd name="connsiteY0" fmla="*/ 548640 h 1033976"/>
              <a:gd name="connsiteX1" fmla="*/ 225083 w 1638886"/>
              <a:gd name="connsiteY1" fmla="*/ 555674 h 1033976"/>
              <a:gd name="connsiteX2" fmla="*/ 1202787 w 1638886"/>
              <a:gd name="connsiteY2" fmla="*/ 42203 h 1033976"/>
              <a:gd name="connsiteX3" fmla="*/ 1427870 w 1638886"/>
              <a:gd name="connsiteY3" fmla="*/ 0 h 1033976"/>
              <a:gd name="connsiteX4" fmla="*/ 1540412 w 1638886"/>
              <a:gd name="connsiteY4" fmla="*/ 70339 h 1033976"/>
              <a:gd name="connsiteX5" fmla="*/ 1610750 w 1638886"/>
              <a:gd name="connsiteY5" fmla="*/ 218050 h 1033976"/>
              <a:gd name="connsiteX6" fmla="*/ 1554480 w 1638886"/>
              <a:gd name="connsiteY6" fmla="*/ 407963 h 1033976"/>
              <a:gd name="connsiteX7" fmla="*/ 1505243 w 1638886"/>
              <a:gd name="connsiteY7" fmla="*/ 597877 h 1033976"/>
              <a:gd name="connsiteX8" fmla="*/ 1505243 w 1638886"/>
              <a:gd name="connsiteY8" fmla="*/ 773723 h 1033976"/>
              <a:gd name="connsiteX9" fmla="*/ 1638886 w 1638886"/>
              <a:gd name="connsiteY9" fmla="*/ 900333 h 1033976"/>
              <a:gd name="connsiteX10" fmla="*/ 1610750 w 1638886"/>
              <a:gd name="connsiteY10" fmla="*/ 949570 h 1033976"/>
              <a:gd name="connsiteX11" fmla="*/ 1041009 w 1638886"/>
              <a:gd name="connsiteY11" fmla="*/ 1033976 h 1033976"/>
              <a:gd name="connsiteX12" fmla="*/ 942535 w 1638886"/>
              <a:gd name="connsiteY12" fmla="*/ 780757 h 1033976"/>
              <a:gd name="connsiteX13" fmla="*/ 14067 w 1638886"/>
              <a:gd name="connsiteY13" fmla="*/ 794825 h 1033976"/>
              <a:gd name="connsiteX14" fmla="*/ 0 w 1638886"/>
              <a:gd name="connsiteY14" fmla="*/ 548640 h 1033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38886" h="1033976">
                <a:moveTo>
                  <a:pt x="0" y="548640"/>
                </a:moveTo>
                <a:lnTo>
                  <a:pt x="225083" y="555674"/>
                </a:lnTo>
                <a:lnTo>
                  <a:pt x="1202787" y="42203"/>
                </a:lnTo>
                <a:lnTo>
                  <a:pt x="1427870" y="0"/>
                </a:lnTo>
                <a:lnTo>
                  <a:pt x="1540412" y="70339"/>
                </a:lnTo>
                <a:lnTo>
                  <a:pt x="1610750" y="218050"/>
                </a:lnTo>
                <a:lnTo>
                  <a:pt x="1554480" y="407963"/>
                </a:lnTo>
                <a:lnTo>
                  <a:pt x="1505243" y="597877"/>
                </a:lnTo>
                <a:lnTo>
                  <a:pt x="1505243" y="773723"/>
                </a:lnTo>
                <a:lnTo>
                  <a:pt x="1638886" y="900333"/>
                </a:lnTo>
                <a:lnTo>
                  <a:pt x="1610750" y="949570"/>
                </a:lnTo>
                <a:lnTo>
                  <a:pt x="1041009" y="1033976"/>
                </a:lnTo>
                <a:lnTo>
                  <a:pt x="942535" y="780757"/>
                </a:lnTo>
                <a:lnTo>
                  <a:pt x="14067" y="794825"/>
                </a:lnTo>
                <a:lnTo>
                  <a:pt x="0" y="548640"/>
                </a:lnTo>
                <a:close/>
              </a:path>
            </a:pathLst>
          </a:custGeom>
          <a:solidFill>
            <a:srgbClr val="FFC000">
              <a:alpha val="55000"/>
            </a:srgb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1AACBC19-EFED-714C-5251-FF2B53604C8E}"/>
              </a:ext>
            </a:extLst>
          </p:cNvPr>
          <p:cNvSpPr/>
          <p:nvPr/>
        </p:nvSpPr>
        <p:spPr>
          <a:xfrm>
            <a:off x="482138" y="232756"/>
            <a:ext cx="8171411" cy="3034146"/>
          </a:xfrm>
          <a:custGeom>
            <a:avLst/>
            <a:gdLst>
              <a:gd name="connsiteX0" fmla="*/ 3067397 w 8171411"/>
              <a:gd name="connsiteY0" fmla="*/ 748146 h 3034146"/>
              <a:gd name="connsiteX1" fmla="*/ 2826327 w 8171411"/>
              <a:gd name="connsiteY1" fmla="*/ 864524 h 3034146"/>
              <a:gd name="connsiteX2" fmla="*/ 2601884 w 8171411"/>
              <a:gd name="connsiteY2" fmla="*/ 1438102 h 3034146"/>
              <a:gd name="connsiteX3" fmla="*/ 2360815 w 8171411"/>
              <a:gd name="connsiteY3" fmla="*/ 1404851 h 3034146"/>
              <a:gd name="connsiteX4" fmla="*/ 2177935 w 8171411"/>
              <a:gd name="connsiteY4" fmla="*/ 1421477 h 3034146"/>
              <a:gd name="connsiteX5" fmla="*/ 2078182 w 8171411"/>
              <a:gd name="connsiteY5" fmla="*/ 1704109 h 3034146"/>
              <a:gd name="connsiteX6" fmla="*/ 714895 w 8171411"/>
              <a:gd name="connsiteY6" fmla="*/ 2335877 h 3034146"/>
              <a:gd name="connsiteX7" fmla="*/ 448887 w 8171411"/>
              <a:gd name="connsiteY7" fmla="*/ 2410691 h 3034146"/>
              <a:gd name="connsiteX8" fmla="*/ 274320 w 8171411"/>
              <a:gd name="connsiteY8" fmla="*/ 2385753 h 3034146"/>
              <a:gd name="connsiteX9" fmla="*/ 0 w 8171411"/>
              <a:gd name="connsiteY9" fmla="*/ 2626822 h 3034146"/>
              <a:gd name="connsiteX10" fmla="*/ 157942 w 8171411"/>
              <a:gd name="connsiteY10" fmla="*/ 2975957 h 3034146"/>
              <a:gd name="connsiteX11" fmla="*/ 490451 w 8171411"/>
              <a:gd name="connsiteY11" fmla="*/ 3034146 h 3034146"/>
              <a:gd name="connsiteX12" fmla="*/ 2768138 w 8171411"/>
              <a:gd name="connsiteY12" fmla="*/ 2909455 h 3034146"/>
              <a:gd name="connsiteX13" fmla="*/ 3308466 w 8171411"/>
              <a:gd name="connsiteY13" fmla="*/ 2951019 h 3034146"/>
              <a:gd name="connsiteX14" fmla="*/ 4813069 w 8171411"/>
              <a:gd name="connsiteY14" fmla="*/ 2876204 h 3034146"/>
              <a:gd name="connsiteX15" fmla="*/ 5453149 w 8171411"/>
              <a:gd name="connsiteY15" fmla="*/ 2784764 h 3034146"/>
              <a:gd name="connsiteX16" fmla="*/ 6018415 w 8171411"/>
              <a:gd name="connsiteY16" fmla="*/ 2676699 h 3034146"/>
              <a:gd name="connsiteX17" fmla="*/ 8138160 w 8171411"/>
              <a:gd name="connsiteY17" fmla="*/ 2543695 h 3034146"/>
              <a:gd name="connsiteX18" fmla="*/ 8171411 w 8171411"/>
              <a:gd name="connsiteY18" fmla="*/ 1795549 h 3034146"/>
              <a:gd name="connsiteX19" fmla="*/ 8138160 w 8171411"/>
              <a:gd name="connsiteY19" fmla="*/ 1446415 h 3034146"/>
              <a:gd name="connsiteX20" fmla="*/ 8021782 w 8171411"/>
              <a:gd name="connsiteY20" fmla="*/ 1346662 h 3034146"/>
              <a:gd name="connsiteX21" fmla="*/ 7705898 w 8171411"/>
              <a:gd name="connsiteY21" fmla="*/ 1346662 h 3034146"/>
              <a:gd name="connsiteX22" fmla="*/ 7331826 w 8171411"/>
              <a:gd name="connsiteY22" fmla="*/ 1221971 h 3034146"/>
              <a:gd name="connsiteX23" fmla="*/ 7215447 w 8171411"/>
              <a:gd name="connsiteY23" fmla="*/ 1039091 h 3034146"/>
              <a:gd name="connsiteX24" fmla="*/ 7323513 w 8171411"/>
              <a:gd name="connsiteY24" fmla="*/ 606829 h 3034146"/>
              <a:gd name="connsiteX25" fmla="*/ 7265324 w 8171411"/>
              <a:gd name="connsiteY25" fmla="*/ 432262 h 3034146"/>
              <a:gd name="connsiteX26" fmla="*/ 7049193 w 8171411"/>
              <a:gd name="connsiteY26" fmla="*/ 332509 h 3034146"/>
              <a:gd name="connsiteX27" fmla="*/ 6758247 w 8171411"/>
              <a:gd name="connsiteY27" fmla="*/ 415637 h 3034146"/>
              <a:gd name="connsiteX28" fmla="*/ 6284422 w 8171411"/>
              <a:gd name="connsiteY28" fmla="*/ 282633 h 3034146"/>
              <a:gd name="connsiteX29" fmla="*/ 5486400 w 8171411"/>
              <a:gd name="connsiteY29" fmla="*/ 0 h 3034146"/>
              <a:gd name="connsiteX30" fmla="*/ 5261957 w 8171411"/>
              <a:gd name="connsiteY30" fmla="*/ 174568 h 3034146"/>
              <a:gd name="connsiteX31" fmla="*/ 4472247 w 8171411"/>
              <a:gd name="connsiteY31" fmla="*/ 1221971 h 3034146"/>
              <a:gd name="connsiteX32" fmla="*/ 4247804 w 8171411"/>
              <a:gd name="connsiteY32" fmla="*/ 1155469 h 3034146"/>
              <a:gd name="connsiteX33" fmla="*/ 4081549 w 8171411"/>
              <a:gd name="connsiteY33" fmla="*/ 1197033 h 3034146"/>
              <a:gd name="connsiteX34" fmla="*/ 3599411 w 8171411"/>
              <a:gd name="connsiteY34" fmla="*/ 1097280 h 3034146"/>
              <a:gd name="connsiteX35" fmla="*/ 3258589 w 8171411"/>
              <a:gd name="connsiteY35" fmla="*/ 889462 h 3034146"/>
              <a:gd name="connsiteX36" fmla="*/ 3067397 w 8171411"/>
              <a:gd name="connsiteY36" fmla="*/ 748146 h 3034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171411" h="3034146">
                <a:moveTo>
                  <a:pt x="3067397" y="748146"/>
                </a:moveTo>
                <a:lnTo>
                  <a:pt x="2826327" y="864524"/>
                </a:lnTo>
                <a:lnTo>
                  <a:pt x="2601884" y="1438102"/>
                </a:lnTo>
                <a:lnTo>
                  <a:pt x="2360815" y="1404851"/>
                </a:lnTo>
                <a:lnTo>
                  <a:pt x="2177935" y="1421477"/>
                </a:lnTo>
                <a:lnTo>
                  <a:pt x="2078182" y="1704109"/>
                </a:lnTo>
                <a:lnTo>
                  <a:pt x="714895" y="2335877"/>
                </a:lnTo>
                <a:lnTo>
                  <a:pt x="448887" y="2410691"/>
                </a:lnTo>
                <a:lnTo>
                  <a:pt x="274320" y="2385753"/>
                </a:lnTo>
                <a:lnTo>
                  <a:pt x="0" y="2626822"/>
                </a:lnTo>
                <a:lnTo>
                  <a:pt x="157942" y="2975957"/>
                </a:lnTo>
                <a:lnTo>
                  <a:pt x="490451" y="3034146"/>
                </a:lnTo>
                <a:lnTo>
                  <a:pt x="2768138" y="2909455"/>
                </a:lnTo>
                <a:lnTo>
                  <a:pt x="3308466" y="2951019"/>
                </a:lnTo>
                <a:lnTo>
                  <a:pt x="4813069" y="2876204"/>
                </a:lnTo>
                <a:lnTo>
                  <a:pt x="5453149" y="2784764"/>
                </a:lnTo>
                <a:lnTo>
                  <a:pt x="6018415" y="2676699"/>
                </a:lnTo>
                <a:lnTo>
                  <a:pt x="8138160" y="2543695"/>
                </a:lnTo>
                <a:lnTo>
                  <a:pt x="8171411" y="1795549"/>
                </a:lnTo>
                <a:lnTo>
                  <a:pt x="8138160" y="1446415"/>
                </a:lnTo>
                <a:lnTo>
                  <a:pt x="8021782" y="1346662"/>
                </a:lnTo>
                <a:lnTo>
                  <a:pt x="7705898" y="1346662"/>
                </a:lnTo>
                <a:lnTo>
                  <a:pt x="7331826" y="1221971"/>
                </a:lnTo>
                <a:lnTo>
                  <a:pt x="7215447" y="1039091"/>
                </a:lnTo>
                <a:lnTo>
                  <a:pt x="7323513" y="606829"/>
                </a:lnTo>
                <a:lnTo>
                  <a:pt x="7265324" y="432262"/>
                </a:lnTo>
                <a:lnTo>
                  <a:pt x="7049193" y="332509"/>
                </a:lnTo>
                <a:lnTo>
                  <a:pt x="6758247" y="415637"/>
                </a:lnTo>
                <a:lnTo>
                  <a:pt x="6284422" y="282633"/>
                </a:lnTo>
                <a:lnTo>
                  <a:pt x="5486400" y="0"/>
                </a:lnTo>
                <a:lnTo>
                  <a:pt x="5261957" y="174568"/>
                </a:lnTo>
                <a:lnTo>
                  <a:pt x="4472247" y="1221971"/>
                </a:lnTo>
                <a:lnTo>
                  <a:pt x="4247804" y="1155469"/>
                </a:lnTo>
                <a:lnTo>
                  <a:pt x="4081549" y="1197033"/>
                </a:lnTo>
                <a:lnTo>
                  <a:pt x="3599411" y="1097280"/>
                </a:lnTo>
                <a:lnTo>
                  <a:pt x="3258589" y="889462"/>
                </a:lnTo>
                <a:lnTo>
                  <a:pt x="3067397" y="748146"/>
                </a:lnTo>
                <a:close/>
              </a:path>
            </a:pathLst>
          </a:custGeom>
          <a:solidFill>
            <a:schemeClr val="accent1">
              <a:alpha val="0"/>
            </a:schemeClr>
          </a:solidFill>
          <a:ln w="444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B42D4D6-56BB-6F9D-BEA5-2B64714DD4BF}"/>
              </a:ext>
            </a:extLst>
          </p:cNvPr>
          <p:cNvSpPr txBox="1"/>
          <p:nvPr/>
        </p:nvSpPr>
        <p:spPr>
          <a:xfrm>
            <a:off x="6710448" y="973723"/>
            <a:ext cx="928948" cy="338554"/>
          </a:xfrm>
          <a:prstGeom prst="rect">
            <a:avLst/>
          </a:prstGeom>
          <a:noFill/>
        </p:spPr>
        <p:txBody>
          <a:bodyPr wrap="square" rtlCol="0">
            <a:spAutoFit/>
          </a:bodyPr>
          <a:lstStyle/>
          <a:p>
            <a:r>
              <a:rPr lang="en-US" sz="1600" b="1" dirty="0"/>
              <a:t>Phase 1</a:t>
            </a:r>
          </a:p>
        </p:txBody>
      </p:sp>
    </p:spTree>
    <p:extLst>
      <p:ext uri="{BB962C8B-B14F-4D97-AF65-F5344CB8AC3E}">
        <p14:creationId xmlns:p14="http://schemas.microsoft.com/office/powerpoint/2010/main" val="22285588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7253AE2-8A38-4E15-B623-0C59C0C6717A}"/>
              </a:ext>
            </a:extLst>
          </p:cNvPr>
          <p:cNvSpPr>
            <a:spLocks noGrp="1"/>
          </p:cNvSpPr>
          <p:nvPr>
            <p:ph type="title"/>
          </p:nvPr>
        </p:nvSpPr>
        <p:spPr>
          <a:xfrm>
            <a:off x="542803" y="351213"/>
            <a:ext cx="6075230" cy="527858"/>
          </a:xfrm>
        </p:spPr>
        <p:txBody>
          <a:bodyPr vert="horz" lIns="68580" tIns="34290" rIns="68580" bIns="34290" rtlCol="0" anchor="b">
            <a:normAutofit/>
          </a:bodyPr>
          <a:lstStyle/>
          <a:p>
            <a:r>
              <a:rPr lang="en-US" sz="3000" dirty="0"/>
              <a:t>Olive View-UCLA Medical Center RCV</a:t>
            </a:r>
          </a:p>
        </p:txBody>
      </p:sp>
      <p:pic>
        <p:nvPicPr>
          <p:cNvPr id="5" name="Picture 4" descr="A close up of a logo&#10;&#10;Description generated with high confidence">
            <a:extLst>
              <a:ext uri="{FF2B5EF4-FFF2-40B4-BE49-F238E27FC236}">
                <a16:creationId xmlns:a16="http://schemas.microsoft.com/office/drawing/2014/main" id="{37762B3A-3A90-4063-AA40-F0EA506E62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59491" y="0"/>
            <a:ext cx="1041509" cy="881360"/>
          </a:xfrm>
          <a:prstGeom prst="rect">
            <a:avLst/>
          </a:prstGeom>
        </p:spPr>
      </p:pic>
      <p:pic>
        <p:nvPicPr>
          <p:cNvPr id="4" name="Picture 3" descr="A large building with a hill in the background&#10;&#10;Description automatically generated with low confidence">
            <a:extLst>
              <a:ext uri="{FF2B5EF4-FFF2-40B4-BE49-F238E27FC236}">
                <a16:creationId xmlns:a16="http://schemas.microsoft.com/office/drawing/2014/main" id="{7843826E-8511-445A-BF04-9B1FB480646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6927"/>
          <a:stretch/>
        </p:blipFill>
        <p:spPr>
          <a:xfrm>
            <a:off x="2514600" y="2476081"/>
            <a:ext cx="5486400" cy="2667419"/>
          </a:xfrm>
          <a:prstGeom prst="rect">
            <a:avLst/>
          </a:prstGeom>
        </p:spPr>
      </p:pic>
      <p:sp>
        <p:nvSpPr>
          <p:cNvPr id="2" name="Rectangle 10">
            <a:extLst>
              <a:ext uri="{FF2B5EF4-FFF2-40B4-BE49-F238E27FC236}">
                <a16:creationId xmlns:a16="http://schemas.microsoft.com/office/drawing/2014/main" id="{2997A027-576A-A3A7-8DA3-F7B6F1DFCA0D}"/>
              </a:ext>
            </a:extLst>
          </p:cNvPr>
          <p:cNvSpPr>
            <a:spLocks noChangeArrowheads="1"/>
          </p:cNvSpPr>
          <p:nvPr/>
        </p:nvSpPr>
        <p:spPr bwMode="auto">
          <a:xfrm>
            <a:off x="5183105" y="3135921"/>
            <a:ext cx="3956858" cy="946667"/>
          </a:xfrm>
          <a:prstGeom prst="rect">
            <a:avLst/>
          </a:prstGeom>
          <a:noFill/>
          <a:ln>
            <a:noFill/>
          </a:ln>
        </p:spPr>
        <p:txBody>
          <a:bodyPr anchor="ctr"/>
          <a:lstStyle>
            <a:lvl1pPr>
              <a:spcBef>
                <a:spcPct val="20000"/>
              </a:spcBef>
              <a:buClr>
                <a:schemeClr val="accent1"/>
              </a:buClr>
              <a:buSzPct val="65000"/>
              <a:buFont typeface="Wingdings" charset="2"/>
              <a:buChar char="n"/>
              <a:tabLst>
                <a:tab pos="4519613" algn="l"/>
              </a:tabLst>
              <a:defRPr sz="3000">
                <a:solidFill>
                  <a:schemeClr val="tx1"/>
                </a:solidFill>
                <a:latin typeface="Arial" charset="0"/>
              </a:defRPr>
            </a:lvl1pPr>
            <a:lvl2pPr marL="742950" indent="-285750">
              <a:spcBef>
                <a:spcPct val="20000"/>
              </a:spcBef>
              <a:buClr>
                <a:schemeClr val="accent2"/>
              </a:buClr>
              <a:buSzPct val="60000"/>
              <a:buFont typeface="Wingdings" charset="2"/>
              <a:buChar char="q"/>
              <a:tabLst>
                <a:tab pos="4519613" algn="l"/>
              </a:tabLst>
              <a:defRPr sz="2600">
                <a:solidFill>
                  <a:schemeClr val="tx1"/>
                </a:solidFill>
                <a:latin typeface="Arial" charset="0"/>
              </a:defRPr>
            </a:lvl2pPr>
            <a:lvl3pPr marL="1143000" indent="-228600">
              <a:spcBef>
                <a:spcPct val="20000"/>
              </a:spcBef>
              <a:buClr>
                <a:schemeClr val="accent1"/>
              </a:buClr>
              <a:buSzPct val="65000"/>
              <a:buFont typeface="Wingdings" charset="2"/>
              <a:buChar char="n"/>
              <a:tabLst>
                <a:tab pos="4519613" algn="l"/>
              </a:tabLst>
              <a:defRPr sz="2200">
                <a:solidFill>
                  <a:schemeClr val="tx1"/>
                </a:solidFill>
                <a:latin typeface="Arial" charset="0"/>
              </a:defRPr>
            </a:lvl3pPr>
            <a:lvl4pPr marL="1600200" indent="-228600">
              <a:spcBef>
                <a:spcPct val="20000"/>
              </a:spcBef>
              <a:buClr>
                <a:schemeClr val="accent2"/>
              </a:buClr>
              <a:buSzPct val="70000"/>
              <a:buFont typeface="Wingdings" charset="2"/>
              <a:buChar char="q"/>
              <a:tabLst>
                <a:tab pos="4519613" algn="l"/>
              </a:tabLst>
              <a:defRPr sz="2000">
                <a:solidFill>
                  <a:schemeClr val="tx1"/>
                </a:solidFill>
                <a:latin typeface="Arial" charset="0"/>
              </a:defRPr>
            </a:lvl4pPr>
            <a:lvl5pPr marL="2057400" indent="-228600">
              <a:spcBef>
                <a:spcPct val="20000"/>
              </a:spcBef>
              <a:buClr>
                <a:schemeClr val="accent1"/>
              </a:buClr>
              <a:buSzPct val="75000"/>
              <a:buFont typeface="Wingdings" charset="2"/>
              <a:buChar char="§"/>
              <a:tabLst>
                <a:tab pos="4519613" algn="l"/>
              </a:tabLst>
              <a:defRPr sz="2000">
                <a:solidFill>
                  <a:schemeClr val="tx1"/>
                </a:solidFill>
                <a:latin typeface="Arial" charset="0"/>
              </a:defRPr>
            </a:lvl5pPr>
            <a:lvl6pPr marL="2514600" indent="-228600" eaLnBrk="0" fontAlgn="base" hangingPunct="0">
              <a:spcBef>
                <a:spcPct val="20000"/>
              </a:spcBef>
              <a:spcAft>
                <a:spcPct val="0"/>
              </a:spcAft>
              <a:buClr>
                <a:schemeClr val="accent1"/>
              </a:buClr>
              <a:buSzPct val="75000"/>
              <a:buFont typeface="Wingdings" charset="2"/>
              <a:buChar char="§"/>
              <a:tabLst>
                <a:tab pos="4519613" algn="l"/>
              </a:tabLst>
              <a:defRPr sz="2000">
                <a:solidFill>
                  <a:schemeClr val="tx1"/>
                </a:solidFill>
                <a:latin typeface="Arial" charset="0"/>
              </a:defRPr>
            </a:lvl6pPr>
            <a:lvl7pPr marL="2971800" indent="-228600" eaLnBrk="0" fontAlgn="base" hangingPunct="0">
              <a:spcBef>
                <a:spcPct val="20000"/>
              </a:spcBef>
              <a:spcAft>
                <a:spcPct val="0"/>
              </a:spcAft>
              <a:buClr>
                <a:schemeClr val="accent1"/>
              </a:buClr>
              <a:buSzPct val="75000"/>
              <a:buFont typeface="Wingdings" charset="2"/>
              <a:buChar char="§"/>
              <a:tabLst>
                <a:tab pos="4519613" algn="l"/>
              </a:tabLst>
              <a:defRPr sz="2000">
                <a:solidFill>
                  <a:schemeClr val="tx1"/>
                </a:solidFill>
                <a:latin typeface="Arial" charset="0"/>
              </a:defRPr>
            </a:lvl7pPr>
            <a:lvl8pPr marL="3429000" indent="-228600" eaLnBrk="0" fontAlgn="base" hangingPunct="0">
              <a:spcBef>
                <a:spcPct val="20000"/>
              </a:spcBef>
              <a:spcAft>
                <a:spcPct val="0"/>
              </a:spcAft>
              <a:buClr>
                <a:schemeClr val="accent1"/>
              </a:buClr>
              <a:buSzPct val="75000"/>
              <a:buFont typeface="Wingdings" charset="2"/>
              <a:buChar char="§"/>
              <a:tabLst>
                <a:tab pos="4519613" algn="l"/>
              </a:tabLst>
              <a:defRPr sz="2000">
                <a:solidFill>
                  <a:schemeClr val="tx1"/>
                </a:solidFill>
                <a:latin typeface="Arial" charset="0"/>
              </a:defRPr>
            </a:lvl8pPr>
            <a:lvl9pPr marL="3886200" indent="-228600" eaLnBrk="0" fontAlgn="base" hangingPunct="0">
              <a:spcBef>
                <a:spcPct val="20000"/>
              </a:spcBef>
              <a:spcAft>
                <a:spcPct val="0"/>
              </a:spcAft>
              <a:buClr>
                <a:schemeClr val="accent1"/>
              </a:buClr>
              <a:buSzPct val="75000"/>
              <a:buFont typeface="Wingdings" charset="2"/>
              <a:buChar char="§"/>
              <a:tabLst>
                <a:tab pos="4519613" algn="l"/>
              </a:tabLst>
              <a:defRPr sz="2000">
                <a:solidFill>
                  <a:schemeClr val="tx1"/>
                </a:solidFill>
                <a:latin typeface="Arial" charset="0"/>
              </a:defRPr>
            </a:lvl9pPr>
          </a:lstStyle>
          <a:p>
            <a:pPr eaLnBrk="1" hangingPunct="1">
              <a:spcBef>
                <a:spcPct val="0"/>
              </a:spcBef>
              <a:buClrTx/>
              <a:buSzTx/>
              <a:buFontTx/>
              <a:buNone/>
            </a:pPr>
            <a:endParaRPr lang="en-US" altLang="en-US" sz="1500" b="1" u="sng" dirty="0">
              <a:solidFill>
                <a:schemeClr val="tx2"/>
              </a:solidFill>
              <a:latin typeface="Calibri" charset="0"/>
              <a:ea typeface="Calibri" charset="0"/>
              <a:cs typeface="Calibri" charset="0"/>
            </a:endParaRPr>
          </a:p>
          <a:p>
            <a:pPr>
              <a:spcBef>
                <a:spcPct val="0"/>
              </a:spcBef>
              <a:buClrTx/>
              <a:buSzTx/>
              <a:buNone/>
            </a:pPr>
            <a:endParaRPr lang="en-US" altLang="en-US" sz="1500" dirty="0">
              <a:solidFill>
                <a:schemeClr val="tx2"/>
              </a:solidFill>
              <a:latin typeface="Calibri Light" charset="0"/>
              <a:ea typeface="Calibri Light" charset="0"/>
              <a:cs typeface="Calibri Light" charset="0"/>
            </a:endParaRPr>
          </a:p>
        </p:txBody>
      </p:sp>
      <p:sp>
        <p:nvSpPr>
          <p:cNvPr id="8" name="TextBox 7">
            <a:extLst>
              <a:ext uri="{FF2B5EF4-FFF2-40B4-BE49-F238E27FC236}">
                <a16:creationId xmlns:a16="http://schemas.microsoft.com/office/drawing/2014/main" id="{97A9701A-D7B9-B657-8146-4F5DE0385CA9}"/>
              </a:ext>
            </a:extLst>
          </p:cNvPr>
          <p:cNvSpPr txBox="1"/>
          <p:nvPr/>
        </p:nvSpPr>
        <p:spPr>
          <a:xfrm>
            <a:off x="4688378" y="961783"/>
            <a:ext cx="4106487" cy="1477328"/>
          </a:xfrm>
          <a:prstGeom prst="rect">
            <a:avLst/>
          </a:prstGeom>
          <a:noFill/>
        </p:spPr>
        <p:txBody>
          <a:bodyPr wrap="square">
            <a:spAutoFit/>
          </a:bodyPr>
          <a:lstStyle/>
          <a:p>
            <a:pPr marL="257168" indent="-257168">
              <a:spcBef>
                <a:spcPct val="0"/>
              </a:spcBef>
              <a:buClrTx/>
              <a:buSzTx/>
              <a:buFont typeface="Arial" panose="020B0604020202020204" pitchFamily="34" charset="0"/>
              <a:buChar char="•"/>
            </a:pPr>
            <a:r>
              <a:rPr lang="en-US" sz="1800" dirty="0">
                <a:latin typeface="Calibri" charset="0"/>
                <a:ea typeface="Calibri Light" charset="0"/>
                <a:cs typeface="Calibri" charset="0"/>
              </a:rPr>
              <a:t>The RCV </a:t>
            </a:r>
            <a:r>
              <a:rPr lang="en-US" sz="1800" dirty="0" err="1">
                <a:latin typeface="Calibri" charset="0"/>
                <a:ea typeface="Calibri Light" charset="0"/>
                <a:cs typeface="Calibri" charset="0"/>
              </a:rPr>
              <a:t>aimes</a:t>
            </a:r>
            <a:r>
              <a:rPr lang="en-US" sz="1800" dirty="0">
                <a:latin typeface="Calibri" charset="0"/>
                <a:ea typeface="Calibri Light" charset="0"/>
                <a:cs typeface="Calibri" charset="0"/>
              </a:rPr>
              <a:t> to create healing indoor and outdoor settings that maintain the trails and outdoor spaces of the Olive View Campus as </a:t>
            </a:r>
            <a:r>
              <a:rPr lang="en-US" dirty="0">
                <a:latin typeface="Calibri" charset="0"/>
                <a:ea typeface="Calibri Light" charset="0"/>
                <a:cs typeface="Calibri" charset="0"/>
              </a:rPr>
              <a:t>reflected</a:t>
            </a:r>
            <a:r>
              <a:rPr lang="en-US" sz="1800" dirty="0">
                <a:latin typeface="Calibri" charset="0"/>
                <a:ea typeface="Calibri Light" charset="0"/>
                <a:cs typeface="Calibri" charset="0"/>
              </a:rPr>
              <a:t> </a:t>
            </a:r>
            <a:r>
              <a:rPr lang="en-US" dirty="0">
                <a:latin typeface="Calibri" charset="0"/>
                <a:ea typeface="Calibri Light" charset="0"/>
                <a:cs typeface="Calibri" charset="0"/>
              </a:rPr>
              <a:t>by the Master Plan community input.</a:t>
            </a:r>
            <a:endParaRPr lang="en-US" sz="1800" dirty="0">
              <a:latin typeface="Calibri" charset="0"/>
              <a:ea typeface="Calibri Light" charset="0"/>
              <a:cs typeface="Calibri" charset="0"/>
            </a:endParaRPr>
          </a:p>
        </p:txBody>
      </p:sp>
      <p:sp>
        <p:nvSpPr>
          <p:cNvPr id="6" name="Rectangle 5">
            <a:extLst>
              <a:ext uri="{FF2B5EF4-FFF2-40B4-BE49-F238E27FC236}">
                <a16:creationId xmlns:a16="http://schemas.microsoft.com/office/drawing/2014/main" id="{B1861577-B4E9-4B12-0FFC-EE8C71F1838A}"/>
              </a:ext>
            </a:extLst>
          </p:cNvPr>
          <p:cNvSpPr/>
          <p:nvPr/>
        </p:nvSpPr>
        <p:spPr>
          <a:xfrm>
            <a:off x="557123" y="985570"/>
            <a:ext cx="4131255" cy="2335348"/>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58007C5-504D-416E-BBEA-B148B3CC7016}"/>
              </a:ext>
            </a:extLst>
          </p:cNvPr>
          <p:cNvPicPr/>
          <p:nvPr/>
        </p:nvPicPr>
        <p:blipFill rotWithShape="1">
          <a:blip r:embed="rId4"/>
          <a:srcRect l="60888" t="29999" r="13416" b="24444"/>
          <a:stretch/>
        </p:blipFill>
        <p:spPr bwMode="auto">
          <a:xfrm>
            <a:off x="557123" y="985569"/>
            <a:ext cx="4022802" cy="2228850"/>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2697369707"/>
      </p:ext>
    </p:extLst>
  </p:cSld>
  <p:clrMapOvr>
    <a:masterClrMapping/>
  </p:clrMapOvr>
  <mc:AlternateContent xmlns:mc="http://schemas.openxmlformats.org/markup-compatibility/2006" xmlns:p14="http://schemas.microsoft.com/office/powerpoint/2010/main">
    <mc:Choice Requires="p14">
      <p:transition spd="slow" p14:dur="1500" advClick="0" advTm="4081">
        <p:random/>
      </p:transition>
    </mc:Choice>
    <mc:Fallback xmlns="">
      <p:transition spd="slow" advClick="0" advTm="4081">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generated with high confidence">
            <a:extLst>
              <a:ext uri="{FF2B5EF4-FFF2-40B4-BE49-F238E27FC236}">
                <a16:creationId xmlns:a16="http://schemas.microsoft.com/office/drawing/2014/main" id="{37762B3A-3A90-4063-AA40-F0EA506E62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59491" y="0"/>
            <a:ext cx="1041509" cy="881360"/>
          </a:xfrm>
          <a:prstGeom prst="rect">
            <a:avLst/>
          </a:prstGeom>
        </p:spPr>
      </p:pic>
      <p:pic>
        <p:nvPicPr>
          <p:cNvPr id="3" name="Picture 2" descr="A picture containing text, tree, sky, outdoor&#10;&#10;Description automatically generated">
            <a:extLst>
              <a:ext uri="{FF2B5EF4-FFF2-40B4-BE49-F238E27FC236}">
                <a16:creationId xmlns:a16="http://schemas.microsoft.com/office/drawing/2014/main" id="{026A0802-8E63-4CA8-859F-61CD0A1711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5621" y="0"/>
            <a:ext cx="5429250" cy="3623435"/>
          </a:xfrm>
          <a:prstGeom prst="rect">
            <a:avLst/>
          </a:prstGeom>
        </p:spPr>
      </p:pic>
      <p:sp>
        <p:nvSpPr>
          <p:cNvPr id="2" name="Rectangle 1">
            <a:extLst>
              <a:ext uri="{FF2B5EF4-FFF2-40B4-BE49-F238E27FC236}">
                <a16:creationId xmlns:a16="http://schemas.microsoft.com/office/drawing/2014/main" id="{55B49EA6-F627-3C9B-8D1B-E77DDA18F9E3}"/>
              </a:ext>
            </a:extLst>
          </p:cNvPr>
          <p:cNvSpPr/>
          <p:nvPr/>
        </p:nvSpPr>
        <p:spPr>
          <a:xfrm>
            <a:off x="5253644" y="2776450"/>
            <a:ext cx="3534444" cy="2367049"/>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room with tables and chairs&#10;&#10;Description automatically generated with medium confidence">
            <a:extLst>
              <a:ext uri="{FF2B5EF4-FFF2-40B4-BE49-F238E27FC236}">
                <a16:creationId xmlns:a16="http://schemas.microsoft.com/office/drawing/2014/main" id="{AF89DA74-1305-431D-BDE3-9B50CB5995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61709" y="2862036"/>
            <a:ext cx="3429000" cy="2281464"/>
          </a:xfrm>
          <a:prstGeom prst="rect">
            <a:avLst/>
          </a:prstGeom>
        </p:spPr>
      </p:pic>
    </p:spTree>
    <p:extLst>
      <p:ext uri="{BB962C8B-B14F-4D97-AF65-F5344CB8AC3E}">
        <p14:creationId xmlns:p14="http://schemas.microsoft.com/office/powerpoint/2010/main" val="2803740905"/>
      </p:ext>
    </p:extLst>
  </p:cSld>
  <p:clrMapOvr>
    <a:masterClrMapping/>
  </p:clrMapOvr>
  <mc:AlternateContent xmlns:mc="http://schemas.openxmlformats.org/markup-compatibility/2006" xmlns:p14="http://schemas.microsoft.com/office/powerpoint/2010/main">
    <mc:Choice Requires="p14">
      <p:transition spd="slow" p14:dur="1500" advClick="0" advTm="4573">
        <p:random/>
      </p:transition>
    </mc:Choice>
    <mc:Fallback xmlns="">
      <p:transition spd="slow" advClick="0" advTm="4573">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generated with high confidence">
            <a:extLst>
              <a:ext uri="{FF2B5EF4-FFF2-40B4-BE49-F238E27FC236}">
                <a16:creationId xmlns:a16="http://schemas.microsoft.com/office/drawing/2014/main" id="{37762B3A-3A90-4063-AA40-F0EA506E62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59491" y="0"/>
            <a:ext cx="1041509" cy="881360"/>
          </a:xfrm>
          <a:prstGeom prst="rect">
            <a:avLst/>
          </a:prstGeom>
        </p:spPr>
      </p:pic>
      <p:pic>
        <p:nvPicPr>
          <p:cNvPr id="3" name="Picture 2" descr="A building with glass windows&#10;&#10;Description automatically generated with low confidence">
            <a:extLst>
              <a:ext uri="{FF2B5EF4-FFF2-40B4-BE49-F238E27FC236}">
                <a16:creationId xmlns:a16="http://schemas.microsoft.com/office/drawing/2014/main" id="{C8722E65-6A29-4353-A301-AE7ED2E95C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600" y="0"/>
            <a:ext cx="5486400" cy="3650343"/>
          </a:xfrm>
          <a:prstGeom prst="rect">
            <a:avLst/>
          </a:prstGeom>
        </p:spPr>
      </p:pic>
      <p:sp>
        <p:nvSpPr>
          <p:cNvPr id="2" name="Rectangle 1">
            <a:extLst>
              <a:ext uri="{FF2B5EF4-FFF2-40B4-BE49-F238E27FC236}">
                <a16:creationId xmlns:a16="http://schemas.microsoft.com/office/drawing/2014/main" id="{B467B1D9-CD41-D4F8-32FF-E66AEF280FA9}"/>
              </a:ext>
            </a:extLst>
          </p:cNvPr>
          <p:cNvSpPr/>
          <p:nvPr/>
        </p:nvSpPr>
        <p:spPr>
          <a:xfrm>
            <a:off x="20774" y="2452255"/>
            <a:ext cx="3969327" cy="2691245"/>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floor, indoor, window, wall&#10;&#10;Description automatically generated">
            <a:extLst>
              <a:ext uri="{FF2B5EF4-FFF2-40B4-BE49-F238E27FC236}">
                <a16:creationId xmlns:a16="http://schemas.microsoft.com/office/drawing/2014/main" id="{64816040-893C-4C22-A424-59704C63DD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774" y="2557840"/>
            <a:ext cx="3886200" cy="2585660"/>
          </a:xfrm>
          <a:prstGeom prst="rect">
            <a:avLst/>
          </a:prstGeom>
        </p:spPr>
      </p:pic>
    </p:spTree>
    <p:extLst>
      <p:ext uri="{BB962C8B-B14F-4D97-AF65-F5344CB8AC3E}">
        <p14:creationId xmlns:p14="http://schemas.microsoft.com/office/powerpoint/2010/main" val="1902529334"/>
      </p:ext>
    </p:extLst>
  </p:cSld>
  <p:clrMapOvr>
    <a:masterClrMapping/>
  </p:clrMapOvr>
  <mc:AlternateContent xmlns:mc="http://schemas.openxmlformats.org/markup-compatibility/2006" xmlns:p14="http://schemas.microsoft.com/office/powerpoint/2010/main">
    <mc:Choice Requires="p14">
      <p:transition spd="slow" p14:dur="1500" advClick="0" advTm="4782">
        <p:random/>
      </p:transition>
    </mc:Choice>
    <mc:Fallback xmlns="">
      <p:transition spd="slow" advClick="0" advTm="4782">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20EF7BB-0B6B-57AC-8505-A2457C260981}"/>
              </a:ext>
            </a:extLst>
          </p:cNvPr>
          <p:cNvSpPr/>
          <p:nvPr/>
        </p:nvSpPr>
        <p:spPr>
          <a:xfrm>
            <a:off x="0" y="0"/>
            <a:ext cx="2831080" cy="5143500"/>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EF2BC084-E6DB-4DE7-B309-042A85EBA700}"/>
              </a:ext>
            </a:extLst>
          </p:cNvPr>
          <p:cNvSpPr>
            <a:spLocks noGrp="1"/>
          </p:cNvSpPr>
          <p:nvPr>
            <p:ph idx="4294967295"/>
          </p:nvPr>
        </p:nvSpPr>
        <p:spPr>
          <a:xfrm>
            <a:off x="501979" y="465817"/>
            <a:ext cx="2560199" cy="1408172"/>
          </a:xfrm>
        </p:spPr>
        <p:txBody>
          <a:bodyPr/>
          <a:lstStyle/>
          <a:p>
            <a:pPr marL="0" indent="0">
              <a:spcAft>
                <a:spcPts val="1350"/>
              </a:spcAft>
              <a:buNone/>
            </a:pPr>
            <a:r>
              <a:rPr lang="en-US" sz="2700">
                <a:solidFill>
                  <a:schemeClr val="bg1"/>
                </a:solidFill>
                <a:latin typeface="+mj-lt"/>
              </a:rPr>
              <a:t>Regional Behavioral Health Infrastructure Needs</a:t>
            </a:r>
          </a:p>
        </p:txBody>
      </p:sp>
      <p:sp>
        <p:nvSpPr>
          <p:cNvPr id="3" name="TextBox 2">
            <a:extLst>
              <a:ext uri="{FF2B5EF4-FFF2-40B4-BE49-F238E27FC236}">
                <a16:creationId xmlns:a16="http://schemas.microsoft.com/office/drawing/2014/main" id="{C849A67D-BEC7-C3D6-FDCC-6B514DF3E586}"/>
              </a:ext>
            </a:extLst>
          </p:cNvPr>
          <p:cNvSpPr txBox="1"/>
          <p:nvPr/>
        </p:nvSpPr>
        <p:spPr>
          <a:xfrm>
            <a:off x="3148864" y="1234156"/>
            <a:ext cx="5865920" cy="3774110"/>
          </a:xfrm>
          <a:prstGeom prst="rect">
            <a:avLst/>
          </a:prstGeom>
          <a:solidFill>
            <a:schemeClr val="accent6">
              <a:lumMod val="75000"/>
            </a:schemeClr>
          </a:solidFill>
        </p:spPr>
        <p:txBody>
          <a:bodyPr wrap="square" rtlCol="0">
            <a:spAutoFit/>
          </a:bodyPr>
          <a:lstStyle/>
          <a:p>
            <a:pPr marL="0" marR="0" lvl="0" indent="0" algn="l" defTabSz="685800" rtl="0" eaLnBrk="1" fontAlgn="auto" latinLnBrk="0" hangingPunct="1">
              <a:lnSpc>
                <a:spcPct val="100000"/>
              </a:lnSpc>
              <a:spcBef>
                <a:spcPts val="0"/>
              </a:spcBef>
              <a:spcAft>
                <a:spcPts val="900"/>
              </a:spcAft>
              <a:buClr>
                <a:prstClr val="white"/>
              </a:buClr>
              <a:buSzTx/>
              <a:buFontTx/>
              <a:buNone/>
              <a:tabLst/>
              <a:defRPr/>
            </a:pPr>
            <a:endParaRPr kumimoji="0" lang="en-US" sz="675" b="0" i="0" u="none" strike="noStrike" kern="1200" cap="none" spc="0" normalizeH="0" baseline="0" noProof="0" dirty="0">
              <a:ln>
                <a:noFill/>
              </a:ln>
              <a:solidFill>
                <a:prstClr val="white"/>
              </a:solidFill>
              <a:effectLst/>
              <a:uLnTx/>
              <a:uFillTx/>
              <a:latin typeface="Arial"/>
              <a:ea typeface="+mn-ea"/>
              <a:cs typeface="+mn-cs"/>
            </a:endParaRPr>
          </a:p>
          <a:p>
            <a:pPr marL="214313" marR="0" lvl="0" indent="-214313" algn="l" defTabSz="685800" rtl="0" eaLnBrk="1" fontAlgn="auto" latinLnBrk="0" hangingPunct="1">
              <a:lnSpc>
                <a:spcPct val="100000"/>
              </a:lnSpc>
              <a:spcBef>
                <a:spcPts val="0"/>
              </a:spcBef>
              <a:spcAft>
                <a:spcPts val="900"/>
              </a:spcAft>
              <a:buClr>
                <a:prstClr val="white"/>
              </a:buClr>
              <a:buSzTx/>
              <a:buFont typeface="Wingdings" panose="05000000000000000000" pitchFamily="2" charset="2"/>
              <a:buChar char="v"/>
              <a:tabLst/>
              <a:defRPr/>
            </a:pPr>
            <a:r>
              <a:rPr kumimoji="0" lang="en-US" sz="1650" b="0" i="0" u="none" strike="noStrike" kern="1200" cap="none" spc="0" normalizeH="0" baseline="0" noProof="0" dirty="0">
                <a:ln>
                  <a:noFill/>
                </a:ln>
                <a:solidFill>
                  <a:prstClr val="white"/>
                </a:solidFill>
                <a:effectLst/>
                <a:uLnTx/>
                <a:uFillTx/>
                <a:latin typeface="Arial"/>
                <a:ea typeface="+mn-ea"/>
                <a:cs typeface="+mn-cs"/>
              </a:rPr>
              <a:t>There is a regional need to add beds across the County. </a:t>
            </a:r>
          </a:p>
          <a:p>
            <a:pPr marL="214313" marR="0" lvl="0" indent="-214313" algn="l" defTabSz="685800" rtl="0" eaLnBrk="1" fontAlgn="auto" latinLnBrk="0" hangingPunct="1">
              <a:lnSpc>
                <a:spcPct val="100000"/>
              </a:lnSpc>
              <a:spcBef>
                <a:spcPts val="0"/>
              </a:spcBef>
              <a:spcAft>
                <a:spcPts val="900"/>
              </a:spcAft>
              <a:buClr>
                <a:prstClr val="white"/>
              </a:buClr>
              <a:buSzTx/>
              <a:buFont typeface="Wingdings" panose="05000000000000000000" pitchFamily="2" charset="2"/>
              <a:buChar char="v"/>
              <a:tabLst/>
              <a:defRPr/>
            </a:pPr>
            <a:r>
              <a:rPr kumimoji="0" lang="en-US" sz="1650" b="0" i="0" u="none" strike="noStrike" kern="1200" cap="none" spc="0" normalizeH="0" baseline="0" noProof="0" dirty="0">
                <a:ln>
                  <a:noFill/>
                </a:ln>
                <a:solidFill>
                  <a:prstClr val="white"/>
                </a:solidFill>
                <a:effectLst/>
                <a:uLnTx/>
                <a:uFillTx/>
                <a:latin typeface="Arial"/>
                <a:ea typeface="+mn-ea"/>
                <a:cs typeface="+mn-cs"/>
              </a:rPr>
              <a:t>Priority needs are for subacute and residential facility types.</a:t>
            </a:r>
          </a:p>
          <a:p>
            <a:pPr marL="214313" marR="0" lvl="0" indent="-214313" algn="l" defTabSz="685800" rtl="0" eaLnBrk="1" fontAlgn="auto" latinLnBrk="0" hangingPunct="1">
              <a:lnSpc>
                <a:spcPct val="100000"/>
              </a:lnSpc>
              <a:spcBef>
                <a:spcPts val="0"/>
              </a:spcBef>
              <a:spcAft>
                <a:spcPts val="900"/>
              </a:spcAft>
              <a:buClr>
                <a:prstClr val="white"/>
              </a:buClr>
              <a:buSzTx/>
              <a:buFont typeface="Wingdings" panose="05000000000000000000" pitchFamily="2" charset="2"/>
              <a:buChar char="v"/>
              <a:tabLst/>
              <a:defRPr/>
            </a:pPr>
            <a:r>
              <a:rPr kumimoji="0" lang="en-US" sz="1650" b="0" i="0" u="none" strike="noStrike" kern="1200" cap="none" spc="0" normalizeH="0" baseline="0" noProof="0" dirty="0">
                <a:ln>
                  <a:noFill/>
                </a:ln>
                <a:solidFill>
                  <a:prstClr val="white"/>
                </a:solidFill>
                <a:effectLst/>
                <a:uLnTx/>
                <a:uFillTx/>
                <a:latin typeface="Arial"/>
                <a:ea typeface="+mn-ea"/>
                <a:cs typeface="+mn-cs"/>
              </a:rPr>
              <a:t>BHCIP funding prioritizes campus-type models that co-locate multiple levels of care.</a:t>
            </a:r>
          </a:p>
          <a:p>
            <a:pPr marL="214313" marR="0" lvl="0" indent="-214313" algn="l" defTabSz="685800" rtl="0" eaLnBrk="1" fontAlgn="auto" latinLnBrk="0" hangingPunct="1">
              <a:lnSpc>
                <a:spcPct val="100000"/>
              </a:lnSpc>
              <a:spcBef>
                <a:spcPts val="0"/>
              </a:spcBef>
              <a:spcAft>
                <a:spcPts val="900"/>
              </a:spcAft>
              <a:buClr>
                <a:prstClr val="white"/>
              </a:buClr>
              <a:buSzTx/>
              <a:buFont typeface="Wingdings" panose="05000000000000000000" pitchFamily="2" charset="2"/>
              <a:buChar char="v"/>
              <a:tabLst/>
              <a:defRPr/>
            </a:pPr>
            <a:r>
              <a:rPr kumimoji="0" lang="en-US" sz="1650" b="0" i="0" u="none" strike="noStrike" kern="1200" cap="none" spc="0" normalizeH="0" baseline="0" noProof="0" dirty="0">
                <a:ln>
                  <a:noFill/>
                </a:ln>
                <a:solidFill>
                  <a:prstClr val="white"/>
                </a:solidFill>
                <a:effectLst/>
                <a:uLnTx/>
                <a:uFillTx/>
                <a:latin typeface="Arial"/>
                <a:ea typeface="+mn-ea"/>
                <a:cs typeface="+mn-cs"/>
              </a:rPr>
              <a:t>This project enhances a continuum of care model on the Olive View-UCLA Medical Center campus.</a:t>
            </a:r>
          </a:p>
          <a:p>
            <a:pPr marL="214313" marR="0" lvl="0" indent="-214313" algn="l" defTabSz="685800" rtl="0" eaLnBrk="1" fontAlgn="auto" latinLnBrk="0" hangingPunct="1">
              <a:lnSpc>
                <a:spcPct val="100000"/>
              </a:lnSpc>
              <a:spcBef>
                <a:spcPts val="0"/>
              </a:spcBef>
              <a:spcAft>
                <a:spcPts val="900"/>
              </a:spcAft>
              <a:buClr>
                <a:prstClr val="white"/>
              </a:buClr>
              <a:buSzTx/>
              <a:buFont typeface="Wingdings" panose="05000000000000000000" pitchFamily="2" charset="2"/>
              <a:buChar char="v"/>
              <a:tabLst/>
              <a:defRPr/>
            </a:pPr>
            <a:r>
              <a:rPr kumimoji="0" lang="en-US" sz="1650" b="0" i="0" u="none" strike="noStrike" kern="1200" cap="none" spc="0" normalizeH="0" baseline="0" noProof="0" dirty="0">
                <a:ln>
                  <a:noFill/>
                </a:ln>
                <a:solidFill>
                  <a:prstClr val="white"/>
                </a:solidFill>
                <a:effectLst/>
                <a:uLnTx/>
                <a:uFillTx/>
                <a:latin typeface="Arial"/>
                <a:ea typeface="+mn-ea"/>
                <a:cs typeface="+mn-cs"/>
              </a:rPr>
              <a:t>This project creates “client flow” between critical levels of care and will connect to and compliment the Crisis Residential Treatment Programs (CRTP) on campus currently.</a:t>
            </a:r>
          </a:p>
          <a:p>
            <a:pPr marL="0" marR="0" lvl="0" indent="0" algn="l" defTabSz="685800" rtl="0" eaLnBrk="1" fontAlgn="auto" latinLnBrk="0" hangingPunct="1">
              <a:lnSpc>
                <a:spcPct val="100000"/>
              </a:lnSpc>
              <a:spcBef>
                <a:spcPts val="0"/>
              </a:spcBef>
              <a:spcAft>
                <a:spcPts val="900"/>
              </a:spcAft>
              <a:buClr>
                <a:prstClr val="white"/>
              </a:buClr>
              <a:buSzTx/>
              <a:buFontTx/>
              <a:buNone/>
              <a:tabLst/>
              <a:defRPr/>
            </a:pPr>
            <a:endParaRPr kumimoji="0" lang="en-US" sz="6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52770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B0710C8-51DD-F24D-27B5-A5294BC77047}"/>
              </a:ext>
            </a:extLst>
          </p:cNvPr>
          <p:cNvSpPr/>
          <p:nvPr/>
        </p:nvSpPr>
        <p:spPr>
          <a:xfrm>
            <a:off x="0" y="0"/>
            <a:ext cx="3288796" cy="5143500"/>
          </a:xfrm>
          <a:prstGeom prst="rect">
            <a:avLst/>
          </a:prstGeom>
          <a:solidFill>
            <a:schemeClr val="accent1">
              <a:lumMod val="5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EF2BC084-E6DB-4DE7-B309-042A85EBA700}"/>
              </a:ext>
            </a:extLst>
          </p:cNvPr>
          <p:cNvSpPr>
            <a:spLocks noGrp="1"/>
          </p:cNvSpPr>
          <p:nvPr>
            <p:ph idx="4294967295"/>
          </p:nvPr>
        </p:nvSpPr>
        <p:spPr>
          <a:xfrm>
            <a:off x="501979" y="465817"/>
            <a:ext cx="2623997" cy="1408172"/>
          </a:xfrm>
        </p:spPr>
        <p:txBody>
          <a:bodyPr/>
          <a:lstStyle/>
          <a:p>
            <a:pPr marL="0" indent="0">
              <a:spcAft>
                <a:spcPts val="1350"/>
              </a:spcAft>
              <a:buNone/>
            </a:pPr>
            <a:r>
              <a:rPr lang="en-US" sz="2700">
                <a:solidFill>
                  <a:schemeClr val="bg1"/>
                </a:solidFill>
                <a:latin typeface="+mj-lt"/>
              </a:rPr>
              <a:t>Prop 1 Bond BHCIP Round 1 Launch Ready </a:t>
            </a:r>
          </a:p>
        </p:txBody>
      </p:sp>
      <p:sp>
        <p:nvSpPr>
          <p:cNvPr id="2" name="Slide Number Placeholder 1">
            <a:extLst>
              <a:ext uri="{FF2B5EF4-FFF2-40B4-BE49-F238E27FC236}">
                <a16:creationId xmlns:a16="http://schemas.microsoft.com/office/drawing/2014/main" id="{BE9800F6-D571-48C4-8466-12AA1ADB6599}"/>
              </a:ext>
            </a:extLst>
          </p:cNvPr>
          <p:cNvSpPr>
            <a:spLocks noGrp="1"/>
          </p:cNvSpPr>
          <p:nvPr>
            <p:ph type="sldNum" sz="quarter" idx="4294967295"/>
          </p:nvPr>
        </p:nvSpPr>
        <p:spPr>
          <a:xfrm>
            <a:off x="7304485" y="4630341"/>
            <a:ext cx="1839515" cy="273844"/>
          </a:xfrm>
        </p:spPr>
        <p:txBody>
          <a:bodyPr/>
          <a:lstStyle/>
          <a:p>
            <a:pPr defTabSz="685800">
              <a:defRPr/>
            </a:pPr>
            <a:fld id="{C263D6C4-4840-40CC-AC84-17E24B3B7BDE}" type="slidenum">
              <a:rPr lang="en-US">
                <a:solidFill>
                  <a:srgbClr val="8C8C9C"/>
                </a:solidFill>
                <a:latin typeface="Arial"/>
              </a:rPr>
              <a:pPr defTabSz="685800">
                <a:defRPr/>
              </a:pPr>
              <a:t>9</a:t>
            </a:fld>
            <a:endParaRPr lang="en-US">
              <a:solidFill>
                <a:srgbClr val="8C8C9C"/>
              </a:solidFill>
              <a:latin typeface="Arial"/>
            </a:endParaRPr>
          </a:p>
        </p:txBody>
      </p:sp>
      <p:graphicFrame>
        <p:nvGraphicFramePr>
          <p:cNvPr id="3" name="Diagram 2">
            <a:extLst>
              <a:ext uri="{FF2B5EF4-FFF2-40B4-BE49-F238E27FC236}">
                <a16:creationId xmlns:a16="http://schemas.microsoft.com/office/drawing/2014/main" id="{0AB8E8DC-0FF8-061A-075B-6FB75A506C71}"/>
              </a:ext>
            </a:extLst>
          </p:cNvPr>
          <p:cNvGraphicFramePr/>
          <p:nvPr/>
        </p:nvGraphicFramePr>
        <p:xfrm>
          <a:off x="3309152" y="0"/>
          <a:ext cx="5835591" cy="5143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Rounded Corners 3">
            <a:extLst>
              <a:ext uri="{FF2B5EF4-FFF2-40B4-BE49-F238E27FC236}">
                <a16:creationId xmlns:a16="http://schemas.microsoft.com/office/drawing/2014/main" id="{60E962F4-E450-8721-A1AB-1BE3693F6C42}"/>
              </a:ext>
            </a:extLst>
          </p:cNvPr>
          <p:cNvSpPr/>
          <p:nvPr/>
        </p:nvSpPr>
        <p:spPr>
          <a:xfrm>
            <a:off x="7171319" y="1238435"/>
            <a:ext cx="1191446" cy="725750"/>
          </a:xfrm>
          <a:prstGeom prst="round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en-US" sz="1050">
                <a:solidFill>
                  <a:prstClr val="white"/>
                </a:solidFill>
                <a:latin typeface="Arial"/>
              </a:rPr>
              <a:t>$1.1B</a:t>
            </a:r>
          </a:p>
          <a:p>
            <a:pPr algn="ctr" defTabSz="685800"/>
            <a:r>
              <a:rPr lang="en-US" sz="1050">
                <a:solidFill>
                  <a:prstClr val="white"/>
                </a:solidFill>
                <a:latin typeface="Arial"/>
              </a:rPr>
              <a:t>BHCIP Round 2: Unmet Needs</a:t>
            </a:r>
          </a:p>
          <a:p>
            <a:pPr algn="ctr" defTabSz="685800"/>
            <a:r>
              <a:rPr lang="en-US" sz="1050">
                <a:solidFill>
                  <a:prstClr val="white"/>
                </a:solidFill>
                <a:latin typeface="Arial"/>
              </a:rPr>
              <a:t>(mid-2025)</a:t>
            </a:r>
          </a:p>
        </p:txBody>
      </p:sp>
      <p:cxnSp>
        <p:nvCxnSpPr>
          <p:cNvPr id="7" name="Straight Connector 6">
            <a:extLst>
              <a:ext uri="{FF2B5EF4-FFF2-40B4-BE49-F238E27FC236}">
                <a16:creationId xmlns:a16="http://schemas.microsoft.com/office/drawing/2014/main" id="{65973686-8A28-AE7B-7D66-70F43CCB7EF3}"/>
              </a:ext>
            </a:extLst>
          </p:cNvPr>
          <p:cNvCxnSpPr/>
          <p:nvPr/>
        </p:nvCxnSpPr>
        <p:spPr>
          <a:xfrm>
            <a:off x="6684886" y="1258410"/>
            <a:ext cx="466077" cy="346229"/>
          </a:xfrm>
          <a:prstGeom prst="line">
            <a:avLst/>
          </a:prstGeom>
        </p:spPr>
        <p:style>
          <a:lnRef idx="1">
            <a:schemeClr val="accent3"/>
          </a:lnRef>
          <a:fillRef idx="0">
            <a:schemeClr val="accent3"/>
          </a:fillRef>
          <a:effectRef idx="0">
            <a:schemeClr val="accent3"/>
          </a:effectRef>
          <a:fontRef idx="minor">
            <a:schemeClr val="tx1"/>
          </a:fontRef>
        </p:style>
      </p:cxnSp>
      <p:sp>
        <p:nvSpPr>
          <p:cNvPr id="8" name="Callout: Right Arrow 7">
            <a:extLst>
              <a:ext uri="{FF2B5EF4-FFF2-40B4-BE49-F238E27FC236}">
                <a16:creationId xmlns:a16="http://schemas.microsoft.com/office/drawing/2014/main" id="{34A11D62-933B-2404-F45E-A19F6CB801D2}"/>
              </a:ext>
            </a:extLst>
          </p:cNvPr>
          <p:cNvSpPr/>
          <p:nvPr/>
        </p:nvSpPr>
        <p:spPr>
          <a:xfrm>
            <a:off x="5546325" y="3588798"/>
            <a:ext cx="2110667" cy="681998"/>
          </a:xfrm>
          <a:prstGeom prst="rightArrowCallout">
            <a:avLst/>
          </a:prstGeom>
          <a:solidFill>
            <a:schemeClr val="accent1">
              <a:lumMod val="40000"/>
              <a:lumOff val="6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en-US" sz="1200">
                <a:solidFill>
                  <a:prstClr val="white"/>
                </a:solidFill>
                <a:latin typeface="Arial"/>
              </a:rPr>
              <a:t>County Letter of Support required by DHCS</a:t>
            </a:r>
          </a:p>
        </p:txBody>
      </p:sp>
      <p:sp>
        <p:nvSpPr>
          <p:cNvPr id="9" name="Star: 12 Points 8">
            <a:extLst>
              <a:ext uri="{FF2B5EF4-FFF2-40B4-BE49-F238E27FC236}">
                <a16:creationId xmlns:a16="http://schemas.microsoft.com/office/drawing/2014/main" id="{389EF89A-D252-3862-7688-45224AE549B9}"/>
              </a:ext>
            </a:extLst>
          </p:cNvPr>
          <p:cNvSpPr/>
          <p:nvPr/>
        </p:nvSpPr>
        <p:spPr>
          <a:xfrm>
            <a:off x="6964534" y="1973862"/>
            <a:ext cx="1191446" cy="1009037"/>
          </a:xfrm>
          <a:prstGeom prst="star12">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en-US" sz="825">
                <a:solidFill>
                  <a:prstClr val="white"/>
                </a:solidFill>
                <a:latin typeface="Arial"/>
              </a:rPr>
              <a:t>BH treatment and residential settings</a:t>
            </a:r>
          </a:p>
        </p:txBody>
      </p:sp>
      <p:sp>
        <p:nvSpPr>
          <p:cNvPr id="11" name="Right Brace 10">
            <a:extLst>
              <a:ext uri="{FF2B5EF4-FFF2-40B4-BE49-F238E27FC236}">
                <a16:creationId xmlns:a16="http://schemas.microsoft.com/office/drawing/2014/main" id="{9CC7BA01-79BC-378D-FED5-CBAA905B78B2}"/>
              </a:ext>
            </a:extLst>
          </p:cNvPr>
          <p:cNvSpPr/>
          <p:nvPr/>
        </p:nvSpPr>
        <p:spPr>
          <a:xfrm rot="5400000">
            <a:off x="5942885" y="1722983"/>
            <a:ext cx="540746" cy="5337699"/>
          </a:xfrm>
          <a:prstGeom prst="rightBrace">
            <a:avLst>
              <a:gd name="adj1" fmla="val 8333"/>
              <a:gd name="adj2" fmla="val 50374"/>
            </a:avLst>
          </a:prstGeom>
        </p:spPr>
        <p:style>
          <a:lnRef idx="3">
            <a:schemeClr val="dk1"/>
          </a:lnRef>
          <a:fillRef idx="0">
            <a:schemeClr val="dk1"/>
          </a:fillRef>
          <a:effectRef idx="2">
            <a:schemeClr val="dk1"/>
          </a:effectRef>
          <a:fontRef idx="minor">
            <a:schemeClr val="tx1"/>
          </a:fontRef>
        </p:style>
        <p:txBody>
          <a:bodyPr rtlCol="0" anchor="ctr"/>
          <a:lstStyle/>
          <a:p>
            <a:pPr algn="ctr" defTabSz="685800"/>
            <a:endParaRPr lang="en-US" sz="1350">
              <a:solidFill>
                <a:prstClr val="black"/>
              </a:solidFill>
              <a:latin typeface="Arial"/>
            </a:endParaRPr>
          </a:p>
        </p:txBody>
      </p:sp>
      <p:sp>
        <p:nvSpPr>
          <p:cNvPr id="12" name="TextBox 11">
            <a:extLst>
              <a:ext uri="{FF2B5EF4-FFF2-40B4-BE49-F238E27FC236}">
                <a16:creationId xmlns:a16="http://schemas.microsoft.com/office/drawing/2014/main" id="{6DD7DD08-FCCF-2B4D-38C1-212CC4EBC296}"/>
              </a:ext>
            </a:extLst>
          </p:cNvPr>
          <p:cNvSpPr txBox="1"/>
          <p:nvPr/>
        </p:nvSpPr>
        <p:spPr>
          <a:xfrm>
            <a:off x="3755254" y="4642231"/>
            <a:ext cx="4847207" cy="461665"/>
          </a:xfrm>
          <a:prstGeom prst="rect">
            <a:avLst/>
          </a:prstGeom>
          <a:noFill/>
          <a:ln>
            <a:noFill/>
          </a:ln>
        </p:spPr>
        <p:txBody>
          <a:bodyPr wrap="square" rtlCol="0">
            <a:spAutoFit/>
          </a:bodyPr>
          <a:lstStyle/>
          <a:p>
            <a:pPr algn="ctr" defTabSz="685800"/>
            <a:r>
              <a:rPr lang="en-US" sz="1200">
                <a:solidFill>
                  <a:prstClr val="black"/>
                </a:solidFill>
                <a:latin typeface="Arial"/>
              </a:rPr>
              <a:t>Support construction, renovation, and/or expansion of treatment and residential facilities to build up the regional system of care.</a:t>
            </a:r>
          </a:p>
        </p:txBody>
      </p:sp>
    </p:spTree>
    <p:extLst>
      <p:ext uri="{BB962C8B-B14F-4D97-AF65-F5344CB8AC3E}">
        <p14:creationId xmlns:p14="http://schemas.microsoft.com/office/powerpoint/2010/main" val="1384947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LACDMH Blue Green">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90C740"/>
      </a:accent6>
      <a:hlink>
        <a:srgbClr val="10B14B"/>
      </a:hlink>
      <a:folHlink>
        <a:srgbClr val="1C99D6"/>
      </a:folHlink>
    </a:clrScheme>
    <a:fontScheme name="Arial Onl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07597248-ea38-451b-8abe-a638eddbac81}" enabled="0" method="" siteId="{07597248-ea38-451b-8abe-a638eddbac81}" removed="1"/>
</clbl:labelList>
</file>

<file path=docProps/app.xml><?xml version="1.0" encoding="utf-8"?>
<Properties xmlns="http://schemas.openxmlformats.org/officeDocument/2006/extended-properties" xmlns:vt="http://schemas.openxmlformats.org/officeDocument/2006/docPropsVTypes">
  <Template>Office Theme</Template>
  <TotalTime>5132</TotalTime>
  <Words>883</Words>
  <Application>Microsoft Office PowerPoint</Application>
  <PresentationFormat>On-screen Show (16:9)</PresentationFormat>
  <Paragraphs>100</Paragraphs>
  <Slides>14</Slides>
  <Notes>4</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14</vt:i4>
      </vt:variant>
    </vt:vector>
  </HeadingPairs>
  <TitlesOfParts>
    <vt:vector size="24" baseType="lpstr">
      <vt:lpstr>Arial</vt:lpstr>
      <vt:lpstr>Calibri</vt:lpstr>
      <vt:lpstr>Calibri Light</vt:lpstr>
      <vt:lpstr>Courier New</vt:lpstr>
      <vt:lpstr>LucidaGrande</vt:lpstr>
      <vt:lpstr>Proxima Nova</vt:lpstr>
      <vt:lpstr>Trade Gothic LT Pro</vt:lpstr>
      <vt:lpstr>Wingdings</vt:lpstr>
      <vt:lpstr>Office Theme</vt:lpstr>
      <vt:lpstr>1_Office Theme</vt:lpstr>
      <vt:lpstr>PowerPoint Presentation</vt:lpstr>
      <vt:lpstr>PowerPoint Presentation</vt:lpstr>
      <vt:lpstr>PowerPoint Presentation</vt:lpstr>
      <vt:lpstr>PowerPoint Presentation</vt:lpstr>
      <vt:lpstr>Olive View-UCLA Medical Center RCV</vt:lpstr>
      <vt:lpstr>PowerPoint Presentation</vt:lpstr>
      <vt:lpstr>PowerPoint Presentation</vt:lpstr>
      <vt:lpstr>PowerPoint Presentation</vt:lpstr>
      <vt:lpstr>PowerPoint Presentation</vt:lpstr>
      <vt:lpstr>PowerPoint Presentation</vt:lpstr>
      <vt:lpstr>County BHCIP Project</vt:lpstr>
      <vt:lpstr>PowerPoint Presentation</vt:lpstr>
      <vt:lpstr>PowerPoint Presentation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Vickie Huen</dc:creator>
  <cp:lastModifiedBy>Peter Postlmayr</cp:lastModifiedBy>
  <cp:revision>225</cp:revision>
  <cp:lastPrinted>2017-07-19T23:41:41Z</cp:lastPrinted>
  <dcterms:created xsi:type="dcterms:W3CDTF">2017-04-27T21:38:58Z</dcterms:created>
  <dcterms:modified xsi:type="dcterms:W3CDTF">2024-11-14T18:37:26Z</dcterms:modified>
</cp:coreProperties>
</file>